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36.svg" ContentType="text/svg+xml"/>
  <Override PartName="/ppt/notesSlides/notesSlide12.xml" ContentType="application/vnd.openxmlformats-officedocument.presentationml.notesSlide+xml"/>
  <Override PartName="/ppt/media/image39.svg" ContentType="text/svg+xml"/>
  <Override PartName="/ppt/media/image40.svg" ContentType="text/svg+xml"/>
  <Override PartName="/ppt/media/image43.svg" ContentType="text/svg+xml"/>
  <Override PartName="/ppt/media/image44.svg" ContentType="text/svg+xml"/>
  <Override PartName="/ppt/media/image45.svg" ContentType="text/svg+xml"/>
  <Override PartName="/ppt/media/image46.svg" ContentType="text/svg+xml"/>
  <Override PartName="/ppt/media/image47.svg" ContentType="text/svg+xml"/>
  <Override PartName="/ppt/notesSlides/notesSlide13.xml" ContentType="application/vnd.openxmlformats-officedocument.presentationml.notesSlide+xml"/>
  <Override PartName="/ppt/media/image48.svg" ContentType="text/svg+xml"/>
  <Override PartName="/ppt/media/image49.svg" ContentType="text/svg+xml"/>
  <Override PartName="/ppt/media/image50.svg" ContentType="text/svg+xml"/>
  <Override PartName="/ppt/notesSlides/notesSlide14.xml" ContentType="application/vnd.openxmlformats-officedocument.presentationml.notesSlide+xml"/>
  <Override PartName="/ppt/media/image51.svg" ContentType="text/svg+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media/image52.svg" ContentType="text/svg+xml"/>
  <Override PartName="/ppt/notesSlides/notesSlide16.xml" ContentType="application/vnd.openxmlformats-officedocument.presentationml.notesSlide+xml"/>
  <Override PartName="/ppt/media/image53.svg" ContentType="text/sv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1322" r:id="rId2"/>
    <p:sldId id="1321" r:id="rId3"/>
    <p:sldId id="290" r:id="rId4"/>
    <p:sldId id="311" r:id="rId5"/>
    <p:sldId id="1047" r:id="rId6"/>
    <p:sldId id="1324" r:id="rId7"/>
    <p:sldId id="358" r:id="rId8"/>
    <p:sldId id="362" r:id="rId9"/>
    <p:sldId id="291" r:id="rId10"/>
    <p:sldId id="357" r:id="rId11"/>
    <p:sldId id="356" r:id="rId12"/>
    <p:sldId id="351" r:id="rId13"/>
    <p:sldId id="349" r:id="rId14"/>
    <p:sldId id="352" r:id="rId15"/>
    <p:sldId id="4750" r:id="rId16"/>
    <p:sldId id="1327" r:id="rId17"/>
    <p:sldId id="286" r:id="rId18"/>
    <p:sldId id="1313" r:id="rId19"/>
    <p:sldId id="4749" r:id="rId20"/>
    <p:sldId id="1314" r:id="rId21"/>
    <p:sldId id="1317" r:id="rId22"/>
    <p:sldId id="1316" r:id="rId23"/>
    <p:sldId id="1326" r:id="rId24"/>
    <p:sldId id="1054" r:id="rId25"/>
    <p:sldId id="1328" r:id="rId26"/>
    <p:sldId id="4748" r:id="rId27"/>
    <p:sldId id="258" r:id="rId28"/>
    <p:sldId id="4751" r:id="rId29"/>
    <p:sldId id="363" r:id="rId30"/>
    <p:sldId id="4747" r:id="rId31"/>
    <p:sldId id="1311" r:id="rId32"/>
    <p:sldId id="4746" r:id="rId33"/>
    <p:sldId id="4744" r:id="rId34"/>
    <p:sldId id="4745" r:id="rId35"/>
    <p:sldId id="256" r:id="rId36"/>
    <p:sldId id="4752" r:id="rId37"/>
    <p:sldId id="1323" r:id="rId38"/>
    <p:sldId id="1318" r:id="rId39"/>
    <p:sldId id="278" r:id="rId40"/>
    <p:sldId id="257" r:id="rId41"/>
    <p:sldId id="598" r:id="rId42"/>
    <p:sldId id="1307" r:id="rId43"/>
    <p:sldId id="1319" r:id="rId4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AD1"/>
    <a:srgbClr val="D7DFD5"/>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3447" autoAdjust="0"/>
  </p:normalViewPr>
  <p:slideViewPr>
    <p:cSldViewPr snapToGrid="0" showGuides="1">
      <p:cViewPr varScale="1">
        <p:scale>
          <a:sx n="148" d="100"/>
          <a:sy n="148" d="100"/>
        </p:scale>
        <p:origin x="702" y="13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14" d="100"/>
          <a:sy n="114" d="100"/>
        </p:scale>
        <p:origin x="256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sv-SE"/>
              <a:t>80+ Utfall 2000-2023</a:t>
            </a:r>
            <a:r>
              <a:rPr lang="sv-SE" baseline="0"/>
              <a:t> samt prognos 2024-2037</a:t>
            </a:r>
            <a:endParaRPr lang="sv-SE"/>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sv-SE"/>
        </a:p>
      </c:txPr>
    </c:title>
    <c:autoTitleDeleted val="0"/>
    <c:plotArea>
      <c:layout>
        <c:manualLayout>
          <c:layoutTarget val="inner"/>
          <c:xMode val="edge"/>
          <c:yMode val="edge"/>
          <c:x val="3.8331283078738426E-2"/>
          <c:y val="2.564102564102564E-2"/>
          <c:w val="0.94022288084127914"/>
          <c:h val="0.86696180459959993"/>
        </c:manualLayout>
      </c:layout>
      <c:lineChart>
        <c:grouping val="standard"/>
        <c:varyColors val="0"/>
        <c:ser>
          <c:idx val="0"/>
          <c:order val="0"/>
          <c:tx>
            <c:strRef>
              <c:f>'Utfall och Prognos 80+'!$B$11</c:f>
              <c:strCache>
                <c:ptCount val="1"/>
                <c:pt idx="0">
                  <c:v>80+</c:v>
                </c:pt>
              </c:strCache>
            </c:strRef>
          </c:tx>
          <c:spPr>
            <a:ln w="25400" cap="rnd" cmpd="sng" algn="ctr">
              <a:solidFill>
                <a:schemeClr val="accent1"/>
              </a:solidFill>
              <a:round/>
            </a:ln>
            <a:effectLst/>
          </c:spPr>
          <c:marker>
            <c:symbol val="circle"/>
            <c:size val="7"/>
            <c:spPr>
              <a:solidFill>
                <a:schemeClr val="accent1"/>
              </a:solidFill>
              <a:ln w="9525" cap="flat" cmpd="sng" algn="ctr">
                <a:solidFill>
                  <a:schemeClr val="accent1"/>
                </a:solidFill>
                <a:round/>
              </a:ln>
              <a:effectLst/>
            </c:spPr>
          </c:marker>
          <c:dLbls>
            <c:dLbl>
              <c:idx val="24"/>
              <c:delete val="1"/>
              <c:extLst>
                <c:ext xmlns:c15="http://schemas.microsoft.com/office/drawing/2012/chart" uri="{CE6537A1-D6FC-4f65-9D91-7224C49458BB}"/>
                <c:ext xmlns:c16="http://schemas.microsoft.com/office/drawing/2014/chart" uri="{C3380CC4-5D6E-409C-BE32-E72D297353CC}">
                  <c16:uniqueId val="{00000000-F449-4959-9582-68ABDD0992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'Utfall och Prognos 80+'!$C$4:$AN$4</c:f>
              <c:numCache>
                <c:formatCode>General</c:formatCode>
                <c:ptCount val="3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numCache>
            </c:numRef>
          </c:cat>
          <c:val>
            <c:numRef>
              <c:f>'Utfall och Prognos 80+'!$C$11:$AN$11</c:f>
              <c:numCache>
                <c:formatCode>General</c:formatCode>
                <c:ptCount val="38"/>
                <c:pt idx="0">
                  <c:v>1108</c:v>
                </c:pt>
                <c:pt idx="1">
                  <c:v>1142</c:v>
                </c:pt>
                <c:pt idx="2">
                  <c:v>1118</c:v>
                </c:pt>
                <c:pt idx="3">
                  <c:v>1137</c:v>
                </c:pt>
                <c:pt idx="4">
                  <c:v>1118</c:v>
                </c:pt>
                <c:pt idx="5">
                  <c:v>1099</c:v>
                </c:pt>
                <c:pt idx="6">
                  <c:v>1096</c:v>
                </c:pt>
                <c:pt idx="7">
                  <c:v>1111</c:v>
                </c:pt>
                <c:pt idx="8">
                  <c:v>1130</c:v>
                </c:pt>
                <c:pt idx="9">
                  <c:v>1128</c:v>
                </c:pt>
                <c:pt idx="10">
                  <c:v>1112</c:v>
                </c:pt>
                <c:pt idx="11">
                  <c:v>1100</c:v>
                </c:pt>
                <c:pt idx="12">
                  <c:v>1074</c:v>
                </c:pt>
                <c:pt idx="13">
                  <c:v>1062</c:v>
                </c:pt>
                <c:pt idx="14">
                  <c:v>1039</c:v>
                </c:pt>
                <c:pt idx="15">
                  <c:v>1024</c:v>
                </c:pt>
                <c:pt idx="16">
                  <c:v>1034</c:v>
                </c:pt>
                <c:pt idx="17">
                  <c:v>1052</c:v>
                </c:pt>
                <c:pt idx="18">
                  <c:v>1170</c:v>
                </c:pt>
                <c:pt idx="19">
                  <c:v>1109</c:v>
                </c:pt>
                <c:pt idx="20">
                  <c:v>1131</c:v>
                </c:pt>
                <c:pt idx="21">
                  <c:v>1188</c:v>
                </c:pt>
                <c:pt idx="22">
                  <c:v>1282</c:v>
                </c:pt>
                <c:pt idx="23" formatCode="#,##0">
                  <c:v>1357</c:v>
                </c:pt>
                <c:pt idx="24" formatCode="#,##0">
                  <c:v>1484</c:v>
                </c:pt>
              </c:numCache>
            </c:numRef>
          </c:val>
          <c:smooth val="0"/>
          <c:extLst>
            <c:ext xmlns:c16="http://schemas.microsoft.com/office/drawing/2014/chart" uri="{C3380CC4-5D6E-409C-BE32-E72D297353CC}">
              <c16:uniqueId val="{00000001-F449-4959-9582-68ABDD0992AE}"/>
            </c:ext>
          </c:extLst>
        </c:ser>
        <c:ser>
          <c:idx val="1"/>
          <c:order val="1"/>
          <c:tx>
            <c:strRef>
              <c:f>'Utfall och Prognos 80+'!$B$12</c:f>
              <c:strCache>
                <c:ptCount val="1"/>
                <c:pt idx="0">
                  <c:v>Prognos</c:v>
                </c:pt>
              </c:strCache>
            </c:strRef>
          </c:tx>
          <c:spPr>
            <a:ln w="25400" cap="rnd" cmpd="sng" algn="ctr">
              <a:solidFill>
                <a:schemeClr val="accent2"/>
              </a:solidFill>
              <a:round/>
            </a:ln>
            <a:effectLst/>
          </c:spPr>
          <c:marker>
            <c:symbol val="circle"/>
            <c:size val="7"/>
            <c:spPr>
              <a:solidFill>
                <a:schemeClr val="accent2"/>
              </a:solidFill>
              <a:ln w="9525" cap="flat" cmpd="sng" algn="ctr">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'Utfall och Prognos 80+'!$C$4:$AN$4</c:f>
              <c:numCache>
                <c:formatCode>General</c:formatCode>
                <c:ptCount val="3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numCache>
            </c:numRef>
          </c:cat>
          <c:val>
            <c:numRef>
              <c:f>'Utfall och Prognos 80+'!$C$12:$AN$12</c:f>
              <c:numCache>
                <c:formatCode>General</c:formatCode>
                <c:ptCount val="38"/>
                <c:pt idx="24">
                  <c:v>1484</c:v>
                </c:pt>
                <c:pt idx="25">
                  <c:v>1570</c:v>
                </c:pt>
                <c:pt idx="26">
                  <c:v>1676</c:v>
                </c:pt>
                <c:pt idx="27">
                  <c:v>1763</c:v>
                </c:pt>
                <c:pt idx="28">
                  <c:v>1845</c:v>
                </c:pt>
                <c:pt idx="29">
                  <c:v>1921</c:v>
                </c:pt>
                <c:pt idx="30">
                  <c:v>1961</c:v>
                </c:pt>
                <c:pt idx="31">
                  <c:v>1989</c:v>
                </c:pt>
                <c:pt idx="32">
                  <c:v>2002</c:v>
                </c:pt>
                <c:pt idx="33">
                  <c:v>2051</c:v>
                </c:pt>
                <c:pt idx="34">
                  <c:v>2075</c:v>
                </c:pt>
                <c:pt idx="35">
                  <c:v>2080</c:v>
                </c:pt>
                <c:pt idx="36">
                  <c:v>2088</c:v>
                </c:pt>
                <c:pt idx="37">
                  <c:v>2111</c:v>
                </c:pt>
              </c:numCache>
            </c:numRef>
          </c:val>
          <c:smooth val="0"/>
          <c:extLst>
            <c:ext xmlns:c16="http://schemas.microsoft.com/office/drawing/2014/chart" uri="{C3380CC4-5D6E-409C-BE32-E72D297353CC}">
              <c16:uniqueId val="{00000002-F449-4959-9582-68ABDD0992AE}"/>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095443727"/>
        <c:axId val="1095445647"/>
      </c:lineChart>
      <c:catAx>
        <c:axId val="1095443727"/>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v-SE"/>
          </a:p>
        </c:txPr>
        <c:crossAx val="1095445647"/>
        <c:crosses val="autoZero"/>
        <c:auto val="1"/>
        <c:lblAlgn val="ctr"/>
        <c:lblOffset val="100"/>
        <c:tickMarkSkip val="1"/>
        <c:noMultiLvlLbl val="0"/>
      </c:catAx>
      <c:valAx>
        <c:axId val="1095445647"/>
        <c:scaling>
          <c:orientation val="minMax"/>
          <c:min val="8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v-SE"/>
          </a:p>
        </c:txPr>
        <c:crossAx val="1095443727"/>
        <c:crosses val="autoZero"/>
        <c:crossBetween val="midCat"/>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E7BE8-303D-481A-BA64-0760AA6C52A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sv-SE"/>
        </a:p>
      </dgm:t>
    </dgm:pt>
    <dgm:pt modelId="{5F92D528-30D1-4FCD-A228-2508DC95FD65}">
      <dgm:prSet phldrT="[Text]"/>
      <dgm:spPr/>
      <dgm:t>
        <a:bodyPr/>
        <a:lstStyle/>
        <a:p>
          <a:r>
            <a:rPr lang="sv-SE" dirty="0"/>
            <a:t>Tertialrapport 1</a:t>
          </a:r>
        </a:p>
      </dgm:t>
    </dgm:pt>
    <dgm:pt modelId="{66F112C6-111A-4869-B64F-3EB24687DAAC}" type="parTrans" cxnId="{D4392F8E-D716-44F2-A49B-63CFFB93A9A4}">
      <dgm:prSet/>
      <dgm:spPr/>
      <dgm:t>
        <a:bodyPr/>
        <a:lstStyle/>
        <a:p>
          <a:endParaRPr lang="sv-SE"/>
        </a:p>
      </dgm:t>
    </dgm:pt>
    <dgm:pt modelId="{B9E61F90-DC74-4342-9C4E-813386C164A6}" type="sibTrans" cxnId="{D4392F8E-D716-44F2-A49B-63CFFB93A9A4}">
      <dgm:prSet/>
      <dgm:spPr/>
      <dgm:t>
        <a:bodyPr/>
        <a:lstStyle/>
        <a:p>
          <a:endParaRPr lang="sv-SE"/>
        </a:p>
      </dgm:t>
    </dgm:pt>
    <dgm:pt modelId="{6AB4FCC7-1ECD-49DC-9600-461076A755F7}">
      <dgm:prSet phldrT="[Text]"/>
      <dgm:spPr/>
      <dgm:t>
        <a:bodyPr/>
        <a:lstStyle/>
        <a:p>
          <a:r>
            <a:rPr lang="sv-SE" dirty="0"/>
            <a:t>1 jan – 30 april</a:t>
          </a:r>
        </a:p>
      </dgm:t>
    </dgm:pt>
    <dgm:pt modelId="{550AFFCE-46CA-431C-8FB0-C9790C6FE5C1}" type="parTrans" cxnId="{6D847E97-D74F-4661-8499-12787F5739B2}">
      <dgm:prSet/>
      <dgm:spPr/>
      <dgm:t>
        <a:bodyPr/>
        <a:lstStyle/>
        <a:p>
          <a:endParaRPr lang="sv-SE"/>
        </a:p>
      </dgm:t>
    </dgm:pt>
    <dgm:pt modelId="{F643FFE5-2502-47CA-9606-81F8E84E26ED}" type="sibTrans" cxnId="{6D847E97-D74F-4661-8499-12787F5739B2}">
      <dgm:prSet/>
      <dgm:spPr/>
      <dgm:t>
        <a:bodyPr/>
        <a:lstStyle/>
        <a:p>
          <a:endParaRPr lang="sv-SE"/>
        </a:p>
      </dgm:t>
    </dgm:pt>
    <dgm:pt modelId="{3EE9F096-8C38-47B7-B8BF-22F7049822D0}">
      <dgm:prSet phldrT="[Text]"/>
      <dgm:spPr/>
      <dgm:t>
        <a:bodyPr/>
        <a:lstStyle/>
        <a:p>
          <a:r>
            <a:rPr lang="sv-SE" dirty="0"/>
            <a:t>KS upprättar rapport för kommunkoncernen</a:t>
          </a:r>
        </a:p>
      </dgm:t>
    </dgm:pt>
    <dgm:pt modelId="{FB023B7A-71B9-4FBC-A154-4B02156909AC}" type="parTrans" cxnId="{D6D66FB7-7F7E-4447-802E-3336FD07A3DB}">
      <dgm:prSet/>
      <dgm:spPr/>
      <dgm:t>
        <a:bodyPr/>
        <a:lstStyle/>
        <a:p>
          <a:endParaRPr lang="sv-SE"/>
        </a:p>
      </dgm:t>
    </dgm:pt>
    <dgm:pt modelId="{D254197B-E0A8-46B0-93A4-876BDD286AF7}" type="sibTrans" cxnId="{D6D66FB7-7F7E-4447-802E-3336FD07A3DB}">
      <dgm:prSet/>
      <dgm:spPr/>
      <dgm:t>
        <a:bodyPr/>
        <a:lstStyle/>
        <a:p>
          <a:endParaRPr lang="sv-SE"/>
        </a:p>
      </dgm:t>
    </dgm:pt>
    <dgm:pt modelId="{8DC33403-51EB-452E-8304-8A464D3B624D}">
      <dgm:prSet phldrT="[Text]"/>
      <dgm:spPr/>
      <dgm:t>
        <a:bodyPr/>
        <a:lstStyle/>
        <a:p>
          <a:r>
            <a:rPr lang="sv-SE" dirty="0"/>
            <a:t>Tertialrapport 2 med delårsbokslut</a:t>
          </a:r>
        </a:p>
      </dgm:t>
    </dgm:pt>
    <dgm:pt modelId="{7429B3B6-898B-4791-9C70-F953F2AF0BA5}" type="parTrans" cxnId="{94902EE1-41BC-4684-940E-629A6920A894}">
      <dgm:prSet/>
      <dgm:spPr/>
      <dgm:t>
        <a:bodyPr/>
        <a:lstStyle/>
        <a:p>
          <a:endParaRPr lang="sv-SE"/>
        </a:p>
      </dgm:t>
    </dgm:pt>
    <dgm:pt modelId="{3B0506F6-BF6C-4BB2-9E09-EF4164F04474}" type="sibTrans" cxnId="{94902EE1-41BC-4684-940E-629A6920A894}">
      <dgm:prSet/>
      <dgm:spPr/>
      <dgm:t>
        <a:bodyPr/>
        <a:lstStyle/>
        <a:p>
          <a:endParaRPr lang="sv-SE"/>
        </a:p>
      </dgm:t>
    </dgm:pt>
    <dgm:pt modelId="{720275AF-5AE6-4F73-A548-3950651E6C96}">
      <dgm:prSet phldrT="[Text]"/>
      <dgm:spPr/>
      <dgm:t>
        <a:bodyPr/>
        <a:lstStyle/>
        <a:p>
          <a:r>
            <a:rPr lang="sv-SE" dirty="0"/>
            <a:t>1 jan – 31 aug</a:t>
          </a:r>
        </a:p>
      </dgm:t>
    </dgm:pt>
    <dgm:pt modelId="{43EC2677-11FC-4F47-9737-9D298A5E09DE}" type="parTrans" cxnId="{8B62591B-A230-4FEC-A12F-433270D45561}">
      <dgm:prSet/>
      <dgm:spPr/>
      <dgm:t>
        <a:bodyPr/>
        <a:lstStyle/>
        <a:p>
          <a:endParaRPr lang="sv-SE"/>
        </a:p>
      </dgm:t>
    </dgm:pt>
    <dgm:pt modelId="{452FDBB6-731D-47D6-A0C9-A1B7EDC2F514}" type="sibTrans" cxnId="{8B62591B-A230-4FEC-A12F-433270D45561}">
      <dgm:prSet/>
      <dgm:spPr/>
      <dgm:t>
        <a:bodyPr/>
        <a:lstStyle/>
        <a:p>
          <a:endParaRPr lang="sv-SE"/>
        </a:p>
      </dgm:t>
    </dgm:pt>
    <dgm:pt modelId="{E4EF5CB4-0B95-4387-9592-639BAD30AC51}">
      <dgm:prSet phldrT="[Text]"/>
      <dgm:spPr/>
      <dgm:t>
        <a:bodyPr/>
        <a:lstStyle/>
        <a:p>
          <a:r>
            <a:rPr lang="sv-SE" dirty="0"/>
            <a:t>Nämnder och bolagsstyrelser upprättar rapport, överlämnar till KS</a:t>
          </a:r>
        </a:p>
      </dgm:t>
    </dgm:pt>
    <dgm:pt modelId="{30E1F4CC-A1FD-485D-815D-2517A99FB143}" type="parTrans" cxnId="{177E0477-5F5C-4B80-811D-9EBB5BE0C7B1}">
      <dgm:prSet/>
      <dgm:spPr/>
      <dgm:t>
        <a:bodyPr/>
        <a:lstStyle/>
        <a:p>
          <a:endParaRPr lang="sv-SE"/>
        </a:p>
      </dgm:t>
    </dgm:pt>
    <dgm:pt modelId="{C4AD764F-BE87-455F-BA36-0B37054F278E}" type="sibTrans" cxnId="{177E0477-5F5C-4B80-811D-9EBB5BE0C7B1}">
      <dgm:prSet/>
      <dgm:spPr/>
      <dgm:t>
        <a:bodyPr/>
        <a:lstStyle/>
        <a:p>
          <a:endParaRPr lang="sv-SE"/>
        </a:p>
      </dgm:t>
    </dgm:pt>
    <dgm:pt modelId="{1A669FB3-4A7E-46A2-85B2-FF118D090969}">
      <dgm:prSet phldrT="[Text]"/>
      <dgm:spPr/>
      <dgm:t>
        <a:bodyPr/>
        <a:lstStyle/>
        <a:p>
          <a:r>
            <a:rPr lang="sv-SE" dirty="0"/>
            <a:t>Nämnder och bolagsstyrelser upprättar rapport, överlämnar till KS</a:t>
          </a:r>
        </a:p>
      </dgm:t>
    </dgm:pt>
    <dgm:pt modelId="{7E3ADACA-EE8F-428A-9B9E-98B128931DA3}" type="parTrans" cxnId="{9873B249-63EB-4371-8707-1C644EEE798E}">
      <dgm:prSet/>
      <dgm:spPr/>
      <dgm:t>
        <a:bodyPr/>
        <a:lstStyle/>
        <a:p>
          <a:endParaRPr lang="sv-SE"/>
        </a:p>
      </dgm:t>
    </dgm:pt>
    <dgm:pt modelId="{AB4401DD-57BC-4BA3-A359-F51A5C2F33FE}" type="sibTrans" cxnId="{9873B249-63EB-4371-8707-1C644EEE798E}">
      <dgm:prSet/>
      <dgm:spPr/>
      <dgm:t>
        <a:bodyPr/>
        <a:lstStyle/>
        <a:p>
          <a:endParaRPr lang="sv-SE"/>
        </a:p>
      </dgm:t>
    </dgm:pt>
    <dgm:pt modelId="{92E4E568-CF59-4CF3-A184-18917E0F9F31}">
      <dgm:prSet phldrT="[Text]"/>
      <dgm:spPr/>
      <dgm:t>
        <a:bodyPr/>
        <a:lstStyle/>
        <a:p>
          <a:r>
            <a:rPr lang="sv-SE" dirty="0"/>
            <a:t>KS upprättar rapport för kommunkoncernen, överlämnar till KF</a:t>
          </a:r>
        </a:p>
      </dgm:t>
    </dgm:pt>
    <dgm:pt modelId="{B9D36988-8B1F-4318-A9A5-B1CB75F12CDC}" type="parTrans" cxnId="{614A45CD-97F0-48A3-A878-13E91F8D81AE}">
      <dgm:prSet/>
      <dgm:spPr/>
      <dgm:t>
        <a:bodyPr/>
        <a:lstStyle/>
        <a:p>
          <a:endParaRPr lang="sv-SE"/>
        </a:p>
      </dgm:t>
    </dgm:pt>
    <dgm:pt modelId="{7620EB67-C395-46D8-8764-6CA15C3A939D}" type="sibTrans" cxnId="{614A45CD-97F0-48A3-A878-13E91F8D81AE}">
      <dgm:prSet/>
      <dgm:spPr/>
      <dgm:t>
        <a:bodyPr/>
        <a:lstStyle/>
        <a:p>
          <a:endParaRPr lang="sv-SE"/>
        </a:p>
      </dgm:t>
    </dgm:pt>
    <dgm:pt modelId="{2DE64808-E4CD-4DBD-8664-65407568216A}">
      <dgm:prSet phldrT="[Text]"/>
      <dgm:spPr/>
      <dgm:t>
        <a:bodyPr/>
        <a:lstStyle/>
        <a:p>
          <a:r>
            <a:rPr lang="sv-SE" dirty="0"/>
            <a:t>Årsredovisning</a:t>
          </a:r>
        </a:p>
      </dgm:t>
    </dgm:pt>
    <dgm:pt modelId="{EC7AA29B-4EFD-453A-80E5-EE60EB814065}" type="parTrans" cxnId="{4EF9F538-DA4D-48D2-A629-8DF954E54F11}">
      <dgm:prSet/>
      <dgm:spPr/>
      <dgm:t>
        <a:bodyPr/>
        <a:lstStyle/>
        <a:p>
          <a:endParaRPr lang="sv-SE"/>
        </a:p>
      </dgm:t>
    </dgm:pt>
    <dgm:pt modelId="{DC4423C1-D077-42BA-8F19-3C29A0E0A2E8}" type="sibTrans" cxnId="{4EF9F538-DA4D-48D2-A629-8DF954E54F11}">
      <dgm:prSet/>
      <dgm:spPr/>
      <dgm:t>
        <a:bodyPr/>
        <a:lstStyle/>
        <a:p>
          <a:endParaRPr lang="sv-SE"/>
        </a:p>
      </dgm:t>
    </dgm:pt>
    <dgm:pt modelId="{95A2D533-44C4-48C8-A9C4-F0B6DE49F512}">
      <dgm:prSet phldrT="[Text]"/>
      <dgm:spPr/>
      <dgm:t>
        <a:bodyPr/>
        <a:lstStyle/>
        <a:p>
          <a:r>
            <a:rPr lang="sv-SE" dirty="0"/>
            <a:t>1 jan – 31 dec</a:t>
          </a:r>
        </a:p>
      </dgm:t>
    </dgm:pt>
    <dgm:pt modelId="{F0114FE4-1848-49C2-860C-EF0B9BFB00CB}" type="parTrans" cxnId="{8ABCB7AD-417C-4CB0-9A30-673EDC5506EE}">
      <dgm:prSet/>
      <dgm:spPr/>
      <dgm:t>
        <a:bodyPr/>
        <a:lstStyle/>
        <a:p>
          <a:endParaRPr lang="sv-SE"/>
        </a:p>
      </dgm:t>
    </dgm:pt>
    <dgm:pt modelId="{081547E4-6E1E-4E70-8969-0A8DBBFF5ED8}" type="sibTrans" cxnId="{8ABCB7AD-417C-4CB0-9A30-673EDC5506EE}">
      <dgm:prSet/>
      <dgm:spPr/>
      <dgm:t>
        <a:bodyPr/>
        <a:lstStyle/>
        <a:p>
          <a:endParaRPr lang="sv-SE"/>
        </a:p>
      </dgm:t>
    </dgm:pt>
    <dgm:pt modelId="{5D2AD38A-D412-4BA3-9E7B-957F022892C7}">
      <dgm:prSet phldrT="[Text]"/>
      <dgm:spPr/>
      <dgm:t>
        <a:bodyPr/>
        <a:lstStyle/>
        <a:p>
          <a:r>
            <a:rPr lang="sv-SE" dirty="0"/>
            <a:t>Nämnder och bolagsstyrelser upprättar verksamhetsberättelser med bokslut, överlämnar till KS</a:t>
          </a:r>
        </a:p>
      </dgm:t>
    </dgm:pt>
    <dgm:pt modelId="{F06ECEF1-52B8-4014-A4C7-742C68FF0EA2}" type="parTrans" cxnId="{AC11F139-78D6-42C9-BBE6-5E958AC91A3F}">
      <dgm:prSet/>
      <dgm:spPr/>
      <dgm:t>
        <a:bodyPr/>
        <a:lstStyle/>
        <a:p>
          <a:endParaRPr lang="sv-SE"/>
        </a:p>
      </dgm:t>
    </dgm:pt>
    <dgm:pt modelId="{81550545-B29E-4D93-9BC8-2506999CCAA1}" type="sibTrans" cxnId="{AC11F139-78D6-42C9-BBE6-5E958AC91A3F}">
      <dgm:prSet/>
      <dgm:spPr/>
      <dgm:t>
        <a:bodyPr/>
        <a:lstStyle/>
        <a:p>
          <a:endParaRPr lang="sv-SE"/>
        </a:p>
      </dgm:t>
    </dgm:pt>
    <dgm:pt modelId="{0BB7C907-59FC-4DC3-B437-9B16B401545C}">
      <dgm:prSet phldrT="[Text]"/>
      <dgm:spPr/>
      <dgm:t>
        <a:bodyPr/>
        <a:lstStyle/>
        <a:p>
          <a:r>
            <a:rPr lang="sv-SE" dirty="0"/>
            <a:t>KS upprättar årsredovisning med bokslut, överlämnar till KF</a:t>
          </a:r>
        </a:p>
      </dgm:t>
    </dgm:pt>
    <dgm:pt modelId="{7EBF25E5-5E6C-40B4-A5A8-0BD46B289AD9}" type="parTrans" cxnId="{7EA5DF19-A67D-4AE5-9898-B10BB0CDCFC7}">
      <dgm:prSet/>
      <dgm:spPr/>
      <dgm:t>
        <a:bodyPr/>
        <a:lstStyle/>
        <a:p>
          <a:endParaRPr lang="sv-SE"/>
        </a:p>
      </dgm:t>
    </dgm:pt>
    <dgm:pt modelId="{EE2047C6-1F39-4B60-8615-AA9B6D71EB4E}" type="sibTrans" cxnId="{7EA5DF19-A67D-4AE5-9898-B10BB0CDCFC7}">
      <dgm:prSet/>
      <dgm:spPr/>
      <dgm:t>
        <a:bodyPr/>
        <a:lstStyle/>
        <a:p>
          <a:endParaRPr lang="sv-SE"/>
        </a:p>
      </dgm:t>
    </dgm:pt>
    <dgm:pt modelId="{D179E199-D347-48F6-8FE6-924E98F0792C}">
      <dgm:prSet phldrT="[Text]"/>
      <dgm:spPr/>
      <dgm:t>
        <a:bodyPr/>
        <a:lstStyle/>
        <a:p>
          <a:r>
            <a:rPr lang="sv-SE" dirty="0"/>
            <a:t>Intern kontroll</a:t>
          </a:r>
        </a:p>
      </dgm:t>
    </dgm:pt>
    <dgm:pt modelId="{81E48045-2543-4C0F-91A0-B23591506A89}" type="parTrans" cxnId="{278830F3-05DE-4BF6-A3F1-23C2D0CDA5EF}">
      <dgm:prSet/>
      <dgm:spPr/>
      <dgm:t>
        <a:bodyPr/>
        <a:lstStyle/>
        <a:p>
          <a:endParaRPr lang="sv-SE"/>
        </a:p>
      </dgm:t>
    </dgm:pt>
    <dgm:pt modelId="{4FDB1B07-ABB0-4CA7-8918-89D591733E00}" type="sibTrans" cxnId="{278830F3-05DE-4BF6-A3F1-23C2D0CDA5EF}">
      <dgm:prSet/>
      <dgm:spPr/>
      <dgm:t>
        <a:bodyPr/>
        <a:lstStyle/>
        <a:p>
          <a:endParaRPr lang="sv-SE"/>
        </a:p>
      </dgm:t>
    </dgm:pt>
    <dgm:pt modelId="{1134CDFD-C5BD-41B4-BCCE-1F00B6B0C951}">
      <dgm:prSet phldrT="[Text]"/>
      <dgm:spPr/>
      <dgm:t>
        <a:bodyPr/>
        <a:lstStyle/>
        <a:p>
          <a:r>
            <a:rPr lang="sv-SE" dirty="0"/>
            <a:t>Uppföljningsmoment ska anges i internkontrollplanen</a:t>
          </a:r>
        </a:p>
      </dgm:t>
    </dgm:pt>
    <dgm:pt modelId="{8B6ACF6C-36F4-4A56-8D8F-B4D428489CAD}" type="parTrans" cxnId="{3FBAA113-D3C2-4428-BC53-1E8DC2D54512}">
      <dgm:prSet/>
      <dgm:spPr/>
      <dgm:t>
        <a:bodyPr/>
        <a:lstStyle/>
        <a:p>
          <a:endParaRPr lang="sv-SE"/>
        </a:p>
      </dgm:t>
    </dgm:pt>
    <dgm:pt modelId="{5F7685C4-0A45-41D8-AECD-1BDB8BD2EA40}" type="sibTrans" cxnId="{3FBAA113-D3C2-4428-BC53-1E8DC2D54512}">
      <dgm:prSet/>
      <dgm:spPr/>
      <dgm:t>
        <a:bodyPr/>
        <a:lstStyle/>
        <a:p>
          <a:endParaRPr lang="sv-SE"/>
        </a:p>
      </dgm:t>
    </dgm:pt>
    <dgm:pt modelId="{CA527630-9960-4CDA-8D03-B478EDA8D035}">
      <dgm:prSet/>
      <dgm:spPr/>
      <dgm:t>
        <a:bodyPr/>
        <a:lstStyle/>
        <a:p>
          <a:r>
            <a:rPr lang="sv-SE"/>
            <a:t>Rapportering till nämnd/bolagsstyrelse sker i verksamhetsberättelsen</a:t>
          </a:r>
          <a:endParaRPr lang="sv-SE" dirty="0"/>
        </a:p>
      </dgm:t>
    </dgm:pt>
    <dgm:pt modelId="{7F14483F-4426-450B-8B8C-7087258E11A0}" type="parTrans" cxnId="{B40C7A40-F746-4631-930A-81C039090879}">
      <dgm:prSet/>
      <dgm:spPr/>
      <dgm:t>
        <a:bodyPr/>
        <a:lstStyle/>
        <a:p>
          <a:endParaRPr lang="sv-SE"/>
        </a:p>
      </dgm:t>
    </dgm:pt>
    <dgm:pt modelId="{7AE2DEE0-F7D2-4971-90D0-93BD41386E7F}" type="sibTrans" cxnId="{B40C7A40-F746-4631-930A-81C039090879}">
      <dgm:prSet/>
      <dgm:spPr/>
      <dgm:t>
        <a:bodyPr/>
        <a:lstStyle/>
        <a:p>
          <a:endParaRPr lang="sv-SE"/>
        </a:p>
      </dgm:t>
    </dgm:pt>
    <dgm:pt modelId="{C49C84E9-5ABA-430A-A51A-A65762EF66EA}">
      <dgm:prSet phldrT="[Text]"/>
      <dgm:spPr/>
      <dgm:t>
        <a:bodyPr/>
        <a:lstStyle/>
        <a:p>
          <a:r>
            <a:rPr lang="sv-SE" dirty="0"/>
            <a:t>Ekonomiska rapporter (månadsrapporter)</a:t>
          </a:r>
        </a:p>
      </dgm:t>
    </dgm:pt>
    <dgm:pt modelId="{2925FFA4-8FD9-4E8E-8D86-950DBF5E73A1}" type="parTrans" cxnId="{53526FC5-6603-4169-BCFE-F9B8F3A6B10F}">
      <dgm:prSet/>
      <dgm:spPr/>
      <dgm:t>
        <a:bodyPr/>
        <a:lstStyle/>
        <a:p>
          <a:endParaRPr lang="sv-SE"/>
        </a:p>
      </dgm:t>
    </dgm:pt>
    <dgm:pt modelId="{3A5759D2-4BE3-410E-8AD7-9C251C7E3B57}" type="sibTrans" cxnId="{53526FC5-6603-4169-BCFE-F9B8F3A6B10F}">
      <dgm:prSet/>
      <dgm:spPr/>
      <dgm:t>
        <a:bodyPr/>
        <a:lstStyle/>
        <a:p>
          <a:endParaRPr lang="sv-SE"/>
        </a:p>
      </dgm:t>
    </dgm:pt>
    <dgm:pt modelId="{53DC430A-8EEA-4D73-904D-95728C021B67}">
      <dgm:prSet phldrT="[Text]"/>
      <dgm:spPr/>
      <dgm:t>
        <a:bodyPr/>
        <a:lstStyle/>
        <a:p>
          <a:r>
            <a:rPr lang="sv-SE" dirty="0"/>
            <a:t>Februari, maj och oktober</a:t>
          </a:r>
        </a:p>
      </dgm:t>
    </dgm:pt>
    <dgm:pt modelId="{D347A6B3-CF7C-4643-9851-75C2A650EF12}" type="parTrans" cxnId="{F954B2F2-8DC5-4ED5-8DAA-E376433AD6B0}">
      <dgm:prSet/>
      <dgm:spPr/>
      <dgm:t>
        <a:bodyPr/>
        <a:lstStyle/>
        <a:p>
          <a:endParaRPr lang="sv-SE"/>
        </a:p>
      </dgm:t>
    </dgm:pt>
    <dgm:pt modelId="{4732FBCD-AA80-4090-8F53-3C19D6F11CF7}" type="sibTrans" cxnId="{F954B2F2-8DC5-4ED5-8DAA-E376433AD6B0}">
      <dgm:prSet/>
      <dgm:spPr/>
      <dgm:t>
        <a:bodyPr/>
        <a:lstStyle/>
        <a:p>
          <a:endParaRPr lang="sv-SE"/>
        </a:p>
      </dgm:t>
    </dgm:pt>
    <dgm:pt modelId="{4AAA5DBF-F69E-4D9F-BBB1-49F6422BD409}">
      <dgm:prSet phldrT="[Text]"/>
      <dgm:spPr/>
      <dgm:t>
        <a:bodyPr/>
        <a:lstStyle/>
        <a:p>
          <a:r>
            <a:rPr lang="sv-SE" dirty="0"/>
            <a:t>KS upprättar månadsrapport för den egna verksamheten</a:t>
          </a:r>
        </a:p>
      </dgm:t>
    </dgm:pt>
    <dgm:pt modelId="{6DFE4B0C-4725-4E18-8757-3887058A2C4E}" type="parTrans" cxnId="{4DB9C024-9F8E-4551-9789-DFDB0FAB98CF}">
      <dgm:prSet/>
      <dgm:spPr/>
      <dgm:t>
        <a:bodyPr/>
        <a:lstStyle/>
        <a:p>
          <a:endParaRPr lang="sv-SE"/>
        </a:p>
      </dgm:t>
    </dgm:pt>
    <dgm:pt modelId="{FA8A9AED-83E8-4930-86B9-40CCFECD54B6}" type="sibTrans" cxnId="{4DB9C024-9F8E-4551-9789-DFDB0FAB98CF}">
      <dgm:prSet/>
      <dgm:spPr/>
      <dgm:t>
        <a:bodyPr/>
        <a:lstStyle/>
        <a:p>
          <a:endParaRPr lang="sv-SE"/>
        </a:p>
      </dgm:t>
    </dgm:pt>
    <dgm:pt modelId="{D972EE08-4112-44DF-A3A9-82794743BB38}">
      <dgm:prSet phldrT="[Text]"/>
      <dgm:spPr/>
      <dgm:t>
        <a:bodyPr/>
        <a:lstStyle/>
        <a:p>
          <a:r>
            <a:rPr lang="sv-SE" dirty="0"/>
            <a:t>Övriga nämnder och bolagsstyrelser väljer själva om och med vilken frekvens</a:t>
          </a:r>
        </a:p>
      </dgm:t>
    </dgm:pt>
    <dgm:pt modelId="{4A7084D6-3D16-4D13-85E1-C05B8F36D8EE}" type="parTrans" cxnId="{A8205C75-D3E5-427A-B35F-6BC09E0058C6}">
      <dgm:prSet/>
      <dgm:spPr/>
      <dgm:t>
        <a:bodyPr/>
        <a:lstStyle/>
        <a:p>
          <a:endParaRPr lang="sv-SE"/>
        </a:p>
      </dgm:t>
    </dgm:pt>
    <dgm:pt modelId="{ABC15790-42A7-4E0C-B568-BFEC652AC92F}" type="sibTrans" cxnId="{A8205C75-D3E5-427A-B35F-6BC09E0058C6}">
      <dgm:prSet/>
      <dgm:spPr/>
      <dgm:t>
        <a:bodyPr/>
        <a:lstStyle/>
        <a:p>
          <a:endParaRPr lang="sv-SE"/>
        </a:p>
      </dgm:t>
    </dgm:pt>
    <dgm:pt modelId="{9B00EB20-866D-4370-8A70-1CC22A35E9B4}" type="pres">
      <dgm:prSet presAssocID="{DB0E7BE8-303D-481A-BA64-0760AA6C52A4}" presName="linear" presStyleCnt="0">
        <dgm:presLayoutVars>
          <dgm:animLvl val="lvl"/>
          <dgm:resizeHandles val="exact"/>
        </dgm:presLayoutVars>
      </dgm:prSet>
      <dgm:spPr/>
    </dgm:pt>
    <dgm:pt modelId="{5F8C749A-B9BF-40A2-B2D1-0D6D03F8CB9E}" type="pres">
      <dgm:prSet presAssocID="{5F92D528-30D1-4FCD-A228-2508DC95FD65}" presName="parentText" presStyleLbl="node1" presStyleIdx="0" presStyleCnt="5">
        <dgm:presLayoutVars>
          <dgm:chMax val="0"/>
          <dgm:bulletEnabled val="1"/>
        </dgm:presLayoutVars>
      </dgm:prSet>
      <dgm:spPr/>
    </dgm:pt>
    <dgm:pt modelId="{FD9CEE54-42D4-40B0-9F8A-E597B46574FF}" type="pres">
      <dgm:prSet presAssocID="{5F92D528-30D1-4FCD-A228-2508DC95FD65}" presName="childText" presStyleLbl="revTx" presStyleIdx="0" presStyleCnt="5">
        <dgm:presLayoutVars>
          <dgm:bulletEnabled val="1"/>
        </dgm:presLayoutVars>
      </dgm:prSet>
      <dgm:spPr/>
    </dgm:pt>
    <dgm:pt modelId="{CC3F0042-28BA-420E-95CD-C9DB0C86DC1A}" type="pres">
      <dgm:prSet presAssocID="{8DC33403-51EB-452E-8304-8A464D3B624D}" presName="parentText" presStyleLbl="node1" presStyleIdx="1" presStyleCnt="5">
        <dgm:presLayoutVars>
          <dgm:chMax val="0"/>
          <dgm:bulletEnabled val="1"/>
        </dgm:presLayoutVars>
      </dgm:prSet>
      <dgm:spPr/>
    </dgm:pt>
    <dgm:pt modelId="{C6F331B6-9A7C-410F-87BC-7E07A3D6D450}" type="pres">
      <dgm:prSet presAssocID="{8DC33403-51EB-452E-8304-8A464D3B624D}" presName="childText" presStyleLbl="revTx" presStyleIdx="1" presStyleCnt="5">
        <dgm:presLayoutVars>
          <dgm:bulletEnabled val="1"/>
        </dgm:presLayoutVars>
      </dgm:prSet>
      <dgm:spPr/>
    </dgm:pt>
    <dgm:pt modelId="{2BE9392E-80B8-402C-80C6-638A91F43093}" type="pres">
      <dgm:prSet presAssocID="{2DE64808-E4CD-4DBD-8664-65407568216A}" presName="parentText" presStyleLbl="node1" presStyleIdx="2" presStyleCnt="5">
        <dgm:presLayoutVars>
          <dgm:chMax val="0"/>
          <dgm:bulletEnabled val="1"/>
        </dgm:presLayoutVars>
      </dgm:prSet>
      <dgm:spPr/>
    </dgm:pt>
    <dgm:pt modelId="{EB88340B-B0EE-420D-8BC7-F117950D6CD7}" type="pres">
      <dgm:prSet presAssocID="{2DE64808-E4CD-4DBD-8664-65407568216A}" presName="childText" presStyleLbl="revTx" presStyleIdx="2" presStyleCnt="5">
        <dgm:presLayoutVars>
          <dgm:bulletEnabled val="1"/>
        </dgm:presLayoutVars>
      </dgm:prSet>
      <dgm:spPr/>
    </dgm:pt>
    <dgm:pt modelId="{536F6179-FF4A-4C20-A51D-6FE65EE24066}" type="pres">
      <dgm:prSet presAssocID="{C49C84E9-5ABA-430A-A51A-A65762EF66EA}" presName="parentText" presStyleLbl="node1" presStyleIdx="3" presStyleCnt="5">
        <dgm:presLayoutVars>
          <dgm:chMax val="0"/>
          <dgm:bulletEnabled val="1"/>
        </dgm:presLayoutVars>
      </dgm:prSet>
      <dgm:spPr/>
    </dgm:pt>
    <dgm:pt modelId="{5730A911-F3AC-4691-BF12-473E0C4E17C1}" type="pres">
      <dgm:prSet presAssocID="{C49C84E9-5ABA-430A-A51A-A65762EF66EA}" presName="childText" presStyleLbl="revTx" presStyleIdx="3" presStyleCnt="5">
        <dgm:presLayoutVars>
          <dgm:bulletEnabled val="1"/>
        </dgm:presLayoutVars>
      </dgm:prSet>
      <dgm:spPr/>
    </dgm:pt>
    <dgm:pt modelId="{1DEE3F92-1FD7-40CE-B71F-7BC3151D9AD2}" type="pres">
      <dgm:prSet presAssocID="{D179E199-D347-48F6-8FE6-924E98F0792C}" presName="parentText" presStyleLbl="node1" presStyleIdx="4" presStyleCnt="5">
        <dgm:presLayoutVars>
          <dgm:chMax val="0"/>
          <dgm:bulletEnabled val="1"/>
        </dgm:presLayoutVars>
      </dgm:prSet>
      <dgm:spPr/>
    </dgm:pt>
    <dgm:pt modelId="{3A4870A1-A432-4F2C-A0BF-2CF0AF589F4A}" type="pres">
      <dgm:prSet presAssocID="{D179E199-D347-48F6-8FE6-924E98F0792C}" presName="childText" presStyleLbl="revTx" presStyleIdx="4" presStyleCnt="5">
        <dgm:presLayoutVars>
          <dgm:bulletEnabled val="1"/>
        </dgm:presLayoutVars>
      </dgm:prSet>
      <dgm:spPr/>
    </dgm:pt>
  </dgm:ptLst>
  <dgm:cxnLst>
    <dgm:cxn modelId="{3FBAA113-D3C2-4428-BC53-1E8DC2D54512}" srcId="{D179E199-D347-48F6-8FE6-924E98F0792C}" destId="{1134CDFD-C5BD-41B4-BCCE-1F00B6B0C951}" srcOrd="0" destOrd="0" parTransId="{8B6ACF6C-36F4-4A56-8D8F-B4D428489CAD}" sibTransId="{5F7685C4-0A45-41D8-AECD-1BDB8BD2EA40}"/>
    <dgm:cxn modelId="{7EA5DF19-A67D-4AE5-9898-B10BB0CDCFC7}" srcId="{2DE64808-E4CD-4DBD-8664-65407568216A}" destId="{0BB7C907-59FC-4DC3-B437-9B16B401545C}" srcOrd="2" destOrd="0" parTransId="{7EBF25E5-5E6C-40B4-A5A8-0BD46B289AD9}" sibTransId="{EE2047C6-1F39-4B60-8615-AA9B6D71EB4E}"/>
    <dgm:cxn modelId="{8B62591B-A230-4FEC-A12F-433270D45561}" srcId="{8DC33403-51EB-452E-8304-8A464D3B624D}" destId="{720275AF-5AE6-4F73-A548-3950651E6C96}" srcOrd="0" destOrd="0" parTransId="{43EC2677-11FC-4F47-9737-9D298A5E09DE}" sibTransId="{452FDBB6-731D-47D6-A0C9-A1B7EDC2F514}"/>
    <dgm:cxn modelId="{7488B723-0120-40EC-83C6-DE6C84C3E49F}" type="presOf" srcId="{1A669FB3-4A7E-46A2-85B2-FF118D090969}" destId="{FD9CEE54-42D4-40B0-9F8A-E597B46574FF}" srcOrd="0" destOrd="1" presId="urn:microsoft.com/office/officeart/2005/8/layout/vList2"/>
    <dgm:cxn modelId="{4DB9C024-9F8E-4551-9789-DFDB0FAB98CF}" srcId="{C49C84E9-5ABA-430A-A51A-A65762EF66EA}" destId="{4AAA5DBF-F69E-4D9F-BBB1-49F6422BD409}" srcOrd="1" destOrd="0" parTransId="{6DFE4B0C-4725-4E18-8757-3887058A2C4E}" sibTransId="{FA8A9AED-83E8-4930-86B9-40CCFECD54B6}"/>
    <dgm:cxn modelId="{7FB47235-5C34-4F11-A5D4-E0BD671B66AD}" type="presOf" srcId="{720275AF-5AE6-4F73-A548-3950651E6C96}" destId="{C6F331B6-9A7C-410F-87BC-7E07A3D6D450}" srcOrd="0" destOrd="0" presId="urn:microsoft.com/office/officeart/2005/8/layout/vList2"/>
    <dgm:cxn modelId="{314B4936-4474-4CBD-96D1-A85B147BC4F4}" type="presOf" srcId="{DB0E7BE8-303D-481A-BA64-0760AA6C52A4}" destId="{9B00EB20-866D-4370-8A70-1CC22A35E9B4}" srcOrd="0" destOrd="0" presId="urn:microsoft.com/office/officeart/2005/8/layout/vList2"/>
    <dgm:cxn modelId="{4EF9F538-DA4D-48D2-A629-8DF954E54F11}" srcId="{DB0E7BE8-303D-481A-BA64-0760AA6C52A4}" destId="{2DE64808-E4CD-4DBD-8664-65407568216A}" srcOrd="2" destOrd="0" parTransId="{EC7AA29B-4EFD-453A-80E5-EE60EB814065}" sibTransId="{DC4423C1-D077-42BA-8F19-3C29A0E0A2E8}"/>
    <dgm:cxn modelId="{AC11F139-78D6-42C9-BBE6-5E958AC91A3F}" srcId="{2DE64808-E4CD-4DBD-8664-65407568216A}" destId="{5D2AD38A-D412-4BA3-9E7B-957F022892C7}" srcOrd="1" destOrd="0" parTransId="{F06ECEF1-52B8-4014-A4C7-742C68FF0EA2}" sibTransId="{81550545-B29E-4D93-9BC8-2506999CCAA1}"/>
    <dgm:cxn modelId="{B40C7A40-F746-4631-930A-81C039090879}" srcId="{D179E199-D347-48F6-8FE6-924E98F0792C}" destId="{CA527630-9960-4CDA-8D03-B478EDA8D035}" srcOrd="1" destOrd="0" parTransId="{7F14483F-4426-450B-8B8C-7087258E11A0}" sibTransId="{7AE2DEE0-F7D2-4971-90D0-93BD41386E7F}"/>
    <dgm:cxn modelId="{E935FC40-5892-4E1A-A376-4ED1145C7419}" type="presOf" srcId="{5D2AD38A-D412-4BA3-9E7B-957F022892C7}" destId="{EB88340B-B0EE-420D-8BC7-F117950D6CD7}" srcOrd="0" destOrd="1" presId="urn:microsoft.com/office/officeart/2005/8/layout/vList2"/>
    <dgm:cxn modelId="{AA50425B-D62A-4B46-BB06-042BD864DF8A}" type="presOf" srcId="{95A2D533-44C4-48C8-A9C4-F0B6DE49F512}" destId="{EB88340B-B0EE-420D-8BC7-F117950D6CD7}" srcOrd="0" destOrd="0" presId="urn:microsoft.com/office/officeart/2005/8/layout/vList2"/>
    <dgm:cxn modelId="{9700CD66-92E7-4349-9CC5-FC973D0CF7CF}" type="presOf" srcId="{0BB7C907-59FC-4DC3-B437-9B16B401545C}" destId="{EB88340B-B0EE-420D-8BC7-F117950D6CD7}" srcOrd="0" destOrd="2" presId="urn:microsoft.com/office/officeart/2005/8/layout/vList2"/>
    <dgm:cxn modelId="{9873B249-63EB-4371-8707-1C644EEE798E}" srcId="{5F92D528-30D1-4FCD-A228-2508DC95FD65}" destId="{1A669FB3-4A7E-46A2-85B2-FF118D090969}" srcOrd="1" destOrd="0" parTransId="{7E3ADACA-EE8F-428A-9B9E-98B128931DA3}" sibTransId="{AB4401DD-57BC-4BA3-A359-F51A5C2F33FE}"/>
    <dgm:cxn modelId="{8F78DB6D-B7C3-48F5-B65F-00250AD64D4B}" type="presOf" srcId="{8DC33403-51EB-452E-8304-8A464D3B624D}" destId="{CC3F0042-28BA-420E-95CD-C9DB0C86DC1A}" srcOrd="0" destOrd="0" presId="urn:microsoft.com/office/officeart/2005/8/layout/vList2"/>
    <dgm:cxn modelId="{49C6F94D-F78F-418D-8018-3EE7254DF45C}" type="presOf" srcId="{3EE9F096-8C38-47B7-B8BF-22F7049822D0}" destId="{FD9CEE54-42D4-40B0-9F8A-E597B46574FF}" srcOrd="0" destOrd="2" presId="urn:microsoft.com/office/officeart/2005/8/layout/vList2"/>
    <dgm:cxn modelId="{55505650-8BAB-4FCD-B494-5723EE5954D7}" type="presOf" srcId="{CA527630-9960-4CDA-8D03-B478EDA8D035}" destId="{3A4870A1-A432-4F2C-A0BF-2CF0AF589F4A}" srcOrd="0" destOrd="1" presId="urn:microsoft.com/office/officeart/2005/8/layout/vList2"/>
    <dgm:cxn modelId="{A8205C75-D3E5-427A-B35F-6BC09E0058C6}" srcId="{C49C84E9-5ABA-430A-A51A-A65762EF66EA}" destId="{D972EE08-4112-44DF-A3A9-82794743BB38}" srcOrd="2" destOrd="0" parTransId="{4A7084D6-3D16-4D13-85E1-C05B8F36D8EE}" sibTransId="{ABC15790-42A7-4E0C-B568-BFEC652AC92F}"/>
    <dgm:cxn modelId="{177E0477-5F5C-4B80-811D-9EBB5BE0C7B1}" srcId="{8DC33403-51EB-452E-8304-8A464D3B624D}" destId="{E4EF5CB4-0B95-4387-9592-639BAD30AC51}" srcOrd="1" destOrd="0" parTransId="{30E1F4CC-A1FD-485D-815D-2517A99FB143}" sibTransId="{C4AD764F-BE87-455F-BA36-0B37054F278E}"/>
    <dgm:cxn modelId="{B1FE3D79-3FBA-4B86-A7A6-DE8EE3AD7328}" type="presOf" srcId="{C49C84E9-5ABA-430A-A51A-A65762EF66EA}" destId="{536F6179-FF4A-4C20-A51D-6FE65EE24066}" srcOrd="0" destOrd="0" presId="urn:microsoft.com/office/officeart/2005/8/layout/vList2"/>
    <dgm:cxn modelId="{1A67BB87-31EF-475F-BBDA-14D78F92B574}" type="presOf" srcId="{1134CDFD-C5BD-41B4-BCCE-1F00B6B0C951}" destId="{3A4870A1-A432-4F2C-A0BF-2CF0AF589F4A}" srcOrd="0" destOrd="0" presId="urn:microsoft.com/office/officeart/2005/8/layout/vList2"/>
    <dgm:cxn modelId="{46705D89-537B-4C16-81CE-892A05992267}" type="presOf" srcId="{6AB4FCC7-1ECD-49DC-9600-461076A755F7}" destId="{FD9CEE54-42D4-40B0-9F8A-E597B46574FF}" srcOrd="0" destOrd="0" presId="urn:microsoft.com/office/officeart/2005/8/layout/vList2"/>
    <dgm:cxn modelId="{44398989-3F5B-4A91-9E7F-C8C225CA8E0E}" type="presOf" srcId="{5F92D528-30D1-4FCD-A228-2508DC95FD65}" destId="{5F8C749A-B9BF-40A2-B2D1-0D6D03F8CB9E}" srcOrd="0" destOrd="0" presId="urn:microsoft.com/office/officeart/2005/8/layout/vList2"/>
    <dgm:cxn modelId="{FC1D4D8A-1C7F-47FE-9533-110DBDF6CD6D}" type="presOf" srcId="{4AAA5DBF-F69E-4D9F-BBB1-49F6422BD409}" destId="{5730A911-F3AC-4691-BF12-473E0C4E17C1}" srcOrd="0" destOrd="1" presId="urn:microsoft.com/office/officeart/2005/8/layout/vList2"/>
    <dgm:cxn modelId="{D4392F8E-D716-44F2-A49B-63CFFB93A9A4}" srcId="{DB0E7BE8-303D-481A-BA64-0760AA6C52A4}" destId="{5F92D528-30D1-4FCD-A228-2508DC95FD65}" srcOrd="0" destOrd="0" parTransId="{66F112C6-111A-4869-B64F-3EB24687DAAC}" sibTransId="{B9E61F90-DC74-4342-9C4E-813386C164A6}"/>
    <dgm:cxn modelId="{6D847E97-D74F-4661-8499-12787F5739B2}" srcId="{5F92D528-30D1-4FCD-A228-2508DC95FD65}" destId="{6AB4FCC7-1ECD-49DC-9600-461076A755F7}" srcOrd="0" destOrd="0" parTransId="{550AFFCE-46CA-431C-8FB0-C9790C6FE5C1}" sibTransId="{F643FFE5-2502-47CA-9606-81F8E84E26ED}"/>
    <dgm:cxn modelId="{445D0CA3-8102-43D2-9420-A2AF9FF57CF6}" type="presOf" srcId="{E4EF5CB4-0B95-4387-9592-639BAD30AC51}" destId="{C6F331B6-9A7C-410F-87BC-7E07A3D6D450}" srcOrd="0" destOrd="1" presId="urn:microsoft.com/office/officeart/2005/8/layout/vList2"/>
    <dgm:cxn modelId="{A00B7FA6-AE81-4236-BB2E-83E7DB935B5F}" type="presOf" srcId="{D972EE08-4112-44DF-A3A9-82794743BB38}" destId="{5730A911-F3AC-4691-BF12-473E0C4E17C1}" srcOrd="0" destOrd="2" presId="urn:microsoft.com/office/officeart/2005/8/layout/vList2"/>
    <dgm:cxn modelId="{3DC221A8-E4FD-4C52-AAB5-F32295AC8606}" type="presOf" srcId="{D179E199-D347-48F6-8FE6-924E98F0792C}" destId="{1DEE3F92-1FD7-40CE-B71F-7BC3151D9AD2}" srcOrd="0" destOrd="0" presId="urn:microsoft.com/office/officeart/2005/8/layout/vList2"/>
    <dgm:cxn modelId="{8ABCB7AD-417C-4CB0-9A30-673EDC5506EE}" srcId="{2DE64808-E4CD-4DBD-8664-65407568216A}" destId="{95A2D533-44C4-48C8-A9C4-F0B6DE49F512}" srcOrd="0" destOrd="0" parTransId="{F0114FE4-1848-49C2-860C-EF0B9BFB00CB}" sibTransId="{081547E4-6E1E-4E70-8969-0A8DBBFF5ED8}"/>
    <dgm:cxn modelId="{D6D66FB7-7F7E-4447-802E-3336FD07A3DB}" srcId="{5F92D528-30D1-4FCD-A228-2508DC95FD65}" destId="{3EE9F096-8C38-47B7-B8BF-22F7049822D0}" srcOrd="2" destOrd="0" parTransId="{FB023B7A-71B9-4FBC-A154-4B02156909AC}" sibTransId="{D254197B-E0A8-46B0-93A4-876BDD286AF7}"/>
    <dgm:cxn modelId="{53526FC5-6603-4169-BCFE-F9B8F3A6B10F}" srcId="{DB0E7BE8-303D-481A-BA64-0760AA6C52A4}" destId="{C49C84E9-5ABA-430A-A51A-A65762EF66EA}" srcOrd="3" destOrd="0" parTransId="{2925FFA4-8FD9-4E8E-8D86-950DBF5E73A1}" sibTransId="{3A5759D2-4BE3-410E-8AD7-9C251C7E3B57}"/>
    <dgm:cxn modelId="{614A45CD-97F0-48A3-A878-13E91F8D81AE}" srcId="{8DC33403-51EB-452E-8304-8A464D3B624D}" destId="{92E4E568-CF59-4CF3-A184-18917E0F9F31}" srcOrd="2" destOrd="0" parTransId="{B9D36988-8B1F-4318-A9A5-B1CB75F12CDC}" sibTransId="{7620EB67-C395-46D8-8764-6CA15C3A939D}"/>
    <dgm:cxn modelId="{C9E988D3-5371-4BBA-8391-593BB45D2CF6}" type="presOf" srcId="{53DC430A-8EEA-4D73-904D-95728C021B67}" destId="{5730A911-F3AC-4691-BF12-473E0C4E17C1}" srcOrd="0" destOrd="0" presId="urn:microsoft.com/office/officeart/2005/8/layout/vList2"/>
    <dgm:cxn modelId="{E23D3ADB-BD96-4D98-B794-7D743AA30828}" type="presOf" srcId="{2DE64808-E4CD-4DBD-8664-65407568216A}" destId="{2BE9392E-80B8-402C-80C6-638A91F43093}" srcOrd="0" destOrd="0" presId="urn:microsoft.com/office/officeart/2005/8/layout/vList2"/>
    <dgm:cxn modelId="{94902EE1-41BC-4684-940E-629A6920A894}" srcId="{DB0E7BE8-303D-481A-BA64-0760AA6C52A4}" destId="{8DC33403-51EB-452E-8304-8A464D3B624D}" srcOrd="1" destOrd="0" parTransId="{7429B3B6-898B-4791-9C70-F953F2AF0BA5}" sibTransId="{3B0506F6-BF6C-4BB2-9E09-EF4164F04474}"/>
    <dgm:cxn modelId="{F954B2F2-8DC5-4ED5-8DAA-E376433AD6B0}" srcId="{C49C84E9-5ABA-430A-A51A-A65762EF66EA}" destId="{53DC430A-8EEA-4D73-904D-95728C021B67}" srcOrd="0" destOrd="0" parTransId="{D347A6B3-CF7C-4643-9851-75C2A650EF12}" sibTransId="{4732FBCD-AA80-4090-8F53-3C19D6F11CF7}"/>
    <dgm:cxn modelId="{278830F3-05DE-4BF6-A3F1-23C2D0CDA5EF}" srcId="{DB0E7BE8-303D-481A-BA64-0760AA6C52A4}" destId="{D179E199-D347-48F6-8FE6-924E98F0792C}" srcOrd="4" destOrd="0" parTransId="{81E48045-2543-4C0F-91A0-B23591506A89}" sibTransId="{4FDB1B07-ABB0-4CA7-8918-89D591733E00}"/>
    <dgm:cxn modelId="{854979F5-3001-404D-BA92-80694042BD38}" type="presOf" srcId="{92E4E568-CF59-4CF3-A184-18917E0F9F31}" destId="{C6F331B6-9A7C-410F-87BC-7E07A3D6D450}" srcOrd="0" destOrd="2" presId="urn:microsoft.com/office/officeart/2005/8/layout/vList2"/>
    <dgm:cxn modelId="{1A4F6ED7-E4A8-4B0F-B372-AB9D3BD18DB9}" type="presParOf" srcId="{9B00EB20-866D-4370-8A70-1CC22A35E9B4}" destId="{5F8C749A-B9BF-40A2-B2D1-0D6D03F8CB9E}" srcOrd="0" destOrd="0" presId="urn:microsoft.com/office/officeart/2005/8/layout/vList2"/>
    <dgm:cxn modelId="{E3495DF8-1373-4E61-ADD1-2411AB06FB30}" type="presParOf" srcId="{9B00EB20-866D-4370-8A70-1CC22A35E9B4}" destId="{FD9CEE54-42D4-40B0-9F8A-E597B46574FF}" srcOrd="1" destOrd="0" presId="urn:microsoft.com/office/officeart/2005/8/layout/vList2"/>
    <dgm:cxn modelId="{01A87A24-F0F0-48E0-8217-C93B12C9A6B0}" type="presParOf" srcId="{9B00EB20-866D-4370-8A70-1CC22A35E9B4}" destId="{CC3F0042-28BA-420E-95CD-C9DB0C86DC1A}" srcOrd="2" destOrd="0" presId="urn:microsoft.com/office/officeart/2005/8/layout/vList2"/>
    <dgm:cxn modelId="{6A66240D-B0B1-492F-86E0-FF5BFAA0564E}" type="presParOf" srcId="{9B00EB20-866D-4370-8A70-1CC22A35E9B4}" destId="{C6F331B6-9A7C-410F-87BC-7E07A3D6D450}" srcOrd="3" destOrd="0" presId="urn:microsoft.com/office/officeart/2005/8/layout/vList2"/>
    <dgm:cxn modelId="{16CE7C13-374F-4800-8022-E2D2FEA3F634}" type="presParOf" srcId="{9B00EB20-866D-4370-8A70-1CC22A35E9B4}" destId="{2BE9392E-80B8-402C-80C6-638A91F43093}" srcOrd="4" destOrd="0" presId="urn:microsoft.com/office/officeart/2005/8/layout/vList2"/>
    <dgm:cxn modelId="{D9D9002D-0E50-4140-98C3-F12C08A23EC8}" type="presParOf" srcId="{9B00EB20-866D-4370-8A70-1CC22A35E9B4}" destId="{EB88340B-B0EE-420D-8BC7-F117950D6CD7}" srcOrd="5" destOrd="0" presId="urn:microsoft.com/office/officeart/2005/8/layout/vList2"/>
    <dgm:cxn modelId="{02AD356D-2940-4F6F-84ED-4C4352AE0D4A}" type="presParOf" srcId="{9B00EB20-866D-4370-8A70-1CC22A35E9B4}" destId="{536F6179-FF4A-4C20-A51D-6FE65EE24066}" srcOrd="6" destOrd="0" presId="urn:microsoft.com/office/officeart/2005/8/layout/vList2"/>
    <dgm:cxn modelId="{7EF3E15C-4D98-41C4-BD07-6BBADB42EA91}" type="presParOf" srcId="{9B00EB20-866D-4370-8A70-1CC22A35E9B4}" destId="{5730A911-F3AC-4691-BF12-473E0C4E17C1}" srcOrd="7" destOrd="0" presId="urn:microsoft.com/office/officeart/2005/8/layout/vList2"/>
    <dgm:cxn modelId="{ADFB8E61-7E68-4DBA-B99A-0BB4A6BF9379}" type="presParOf" srcId="{9B00EB20-866D-4370-8A70-1CC22A35E9B4}" destId="{1DEE3F92-1FD7-40CE-B71F-7BC3151D9AD2}" srcOrd="8" destOrd="0" presId="urn:microsoft.com/office/officeart/2005/8/layout/vList2"/>
    <dgm:cxn modelId="{544272F5-4E0F-494F-9AC3-42C4A084A0EE}" type="presParOf" srcId="{9B00EB20-866D-4370-8A70-1CC22A35E9B4}" destId="{3A4870A1-A432-4F2C-A0BF-2CF0AF589F4A}"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C749A-B9BF-40A2-B2D1-0D6D03F8CB9E}">
      <dsp:nvSpPr>
        <dsp:cNvPr id="0" name=""/>
        <dsp:cNvSpPr/>
      </dsp:nvSpPr>
      <dsp:spPr>
        <a:xfrm>
          <a:off x="0" y="149899"/>
          <a:ext cx="10515600" cy="304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Tertialrapport 1</a:t>
          </a:r>
        </a:p>
      </dsp:txBody>
      <dsp:txXfrm>
        <a:off x="14850" y="164749"/>
        <a:ext cx="10485900" cy="274500"/>
      </dsp:txXfrm>
    </dsp:sp>
    <dsp:sp modelId="{FD9CEE54-42D4-40B0-9F8A-E597B46574FF}">
      <dsp:nvSpPr>
        <dsp:cNvPr id="0" name=""/>
        <dsp:cNvSpPr/>
      </dsp:nvSpPr>
      <dsp:spPr>
        <a:xfrm>
          <a:off x="0" y="454099"/>
          <a:ext cx="10515600" cy="49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6510" rIns="92456" bIns="16510" numCol="1" spcCol="1270" anchor="t" anchorCtr="0">
          <a:noAutofit/>
        </a:bodyPr>
        <a:lstStyle/>
        <a:p>
          <a:pPr marL="57150" lvl="1" indent="-57150" algn="l" defTabSz="444500">
            <a:lnSpc>
              <a:spcPct val="90000"/>
            </a:lnSpc>
            <a:spcBef>
              <a:spcPct val="0"/>
            </a:spcBef>
            <a:spcAft>
              <a:spcPct val="20000"/>
            </a:spcAft>
            <a:buChar char="•"/>
          </a:pPr>
          <a:r>
            <a:rPr lang="sv-SE" sz="1000" kern="1200" dirty="0"/>
            <a:t>1 jan – 30 april</a:t>
          </a:r>
        </a:p>
        <a:p>
          <a:pPr marL="57150" lvl="1" indent="-57150" algn="l" defTabSz="444500">
            <a:lnSpc>
              <a:spcPct val="90000"/>
            </a:lnSpc>
            <a:spcBef>
              <a:spcPct val="0"/>
            </a:spcBef>
            <a:spcAft>
              <a:spcPct val="20000"/>
            </a:spcAft>
            <a:buChar char="•"/>
          </a:pPr>
          <a:r>
            <a:rPr lang="sv-SE" sz="1000" kern="1200" dirty="0"/>
            <a:t>Nämnder och bolagsstyrelser upprättar rapport, överlämnar till KS</a:t>
          </a:r>
        </a:p>
        <a:p>
          <a:pPr marL="57150" lvl="1" indent="-57150" algn="l" defTabSz="444500">
            <a:lnSpc>
              <a:spcPct val="90000"/>
            </a:lnSpc>
            <a:spcBef>
              <a:spcPct val="0"/>
            </a:spcBef>
            <a:spcAft>
              <a:spcPct val="20000"/>
            </a:spcAft>
            <a:buChar char="•"/>
          </a:pPr>
          <a:r>
            <a:rPr lang="sv-SE" sz="1000" kern="1200" dirty="0"/>
            <a:t>KS upprättar rapport för kommunkoncernen</a:t>
          </a:r>
        </a:p>
      </dsp:txBody>
      <dsp:txXfrm>
        <a:off x="0" y="454099"/>
        <a:ext cx="10515600" cy="497835"/>
      </dsp:txXfrm>
    </dsp:sp>
    <dsp:sp modelId="{CC3F0042-28BA-420E-95CD-C9DB0C86DC1A}">
      <dsp:nvSpPr>
        <dsp:cNvPr id="0" name=""/>
        <dsp:cNvSpPr/>
      </dsp:nvSpPr>
      <dsp:spPr>
        <a:xfrm>
          <a:off x="0" y="951934"/>
          <a:ext cx="10515600" cy="304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Tertialrapport 2 med delårsbokslut</a:t>
          </a:r>
        </a:p>
      </dsp:txBody>
      <dsp:txXfrm>
        <a:off x="14850" y="966784"/>
        <a:ext cx="10485900" cy="274500"/>
      </dsp:txXfrm>
    </dsp:sp>
    <dsp:sp modelId="{C6F331B6-9A7C-410F-87BC-7E07A3D6D450}">
      <dsp:nvSpPr>
        <dsp:cNvPr id="0" name=""/>
        <dsp:cNvSpPr/>
      </dsp:nvSpPr>
      <dsp:spPr>
        <a:xfrm>
          <a:off x="0" y="1256134"/>
          <a:ext cx="10515600" cy="49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6510" rIns="92456" bIns="16510" numCol="1" spcCol="1270" anchor="t" anchorCtr="0">
          <a:noAutofit/>
        </a:bodyPr>
        <a:lstStyle/>
        <a:p>
          <a:pPr marL="57150" lvl="1" indent="-57150" algn="l" defTabSz="444500">
            <a:lnSpc>
              <a:spcPct val="90000"/>
            </a:lnSpc>
            <a:spcBef>
              <a:spcPct val="0"/>
            </a:spcBef>
            <a:spcAft>
              <a:spcPct val="20000"/>
            </a:spcAft>
            <a:buChar char="•"/>
          </a:pPr>
          <a:r>
            <a:rPr lang="sv-SE" sz="1000" kern="1200" dirty="0"/>
            <a:t>1 jan – 31 aug</a:t>
          </a:r>
        </a:p>
        <a:p>
          <a:pPr marL="57150" lvl="1" indent="-57150" algn="l" defTabSz="444500">
            <a:lnSpc>
              <a:spcPct val="90000"/>
            </a:lnSpc>
            <a:spcBef>
              <a:spcPct val="0"/>
            </a:spcBef>
            <a:spcAft>
              <a:spcPct val="20000"/>
            </a:spcAft>
            <a:buChar char="•"/>
          </a:pPr>
          <a:r>
            <a:rPr lang="sv-SE" sz="1000" kern="1200" dirty="0"/>
            <a:t>Nämnder och bolagsstyrelser upprättar rapport, överlämnar till KS</a:t>
          </a:r>
        </a:p>
        <a:p>
          <a:pPr marL="57150" lvl="1" indent="-57150" algn="l" defTabSz="444500">
            <a:lnSpc>
              <a:spcPct val="90000"/>
            </a:lnSpc>
            <a:spcBef>
              <a:spcPct val="0"/>
            </a:spcBef>
            <a:spcAft>
              <a:spcPct val="20000"/>
            </a:spcAft>
            <a:buChar char="•"/>
          </a:pPr>
          <a:r>
            <a:rPr lang="sv-SE" sz="1000" kern="1200" dirty="0"/>
            <a:t>KS upprättar rapport för kommunkoncernen, överlämnar till KF</a:t>
          </a:r>
        </a:p>
      </dsp:txBody>
      <dsp:txXfrm>
        <a:off x="0" y="1256134"/>
        <a:ext cx="10515600" cy="497835"/>
      </dsp:txXfrm>
    </dsp:sp>
    <dsp:sp modelId="{2BE9392E-80B8-402C-80C6-638A91F43093}">
      <dsp:nvSpPr>
        <dsp:cNvPr id="0" name=""/>
        <dsp:cNvSpPr/>
      </dsp:nvSpPr>
      <dsp:spPr>
        <a:xfrm>
          <a:off x="0" y="1753969"/>
          <a:ext cx="10515600" cy="304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Årsredovisning</a:t>
          </a:r>
        </a:p>
      </dsp:txBody>
      <dsp:txXfrm>
        <a:off x="14850" y="1768819"/>
        <a:ext cx="10485900" cy="274500"/>
      </dsp:txXfrm>
    </dsp:sp>
    <dsp:sp modelId="{EB88340B-B0EE-420D-8BC7-F117950D6CD7}">
      <dsp:nvSpPr>
        <dsp:cNvPr id="0" name=""/>
        <dsp:cNvSpPr/>
      </dsp:nvSpPr>
      <dsp:spPr>
        <a:xfrm>
          <a:off x="0" y="2058169"/>
          <a:ext cx="10515600" cy="49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6510" rIns="92456" bIns="16510" numCol="1" spcCol="1270" anchor="t" anchorCtr="0">
          <a:noAutofit/>
        </a:bodyPr>
        <a:lstStyle/>
        <a:p>
          <a:pPr marL="57150" lvl="1" indent="-57150" algn="l" defTabSz="444500">
            <a:lnSpc>
              <a:spcPct val="90000"/>
            </a:lnSpc>
            <a:spcBef>
              <a:spcPct val="0"/>
            </a:spcBef>
            <a:spcAft>
              <a:spcPct val="20000"/>
            </a:spcAft>
            <a:buChar char="•"/>
          </a:pPr>
          <a:r>
            <a:rPr lang="sv-SE" sz="1000" kern="1200" dirty="0"/>
            <a:t>1 jan – 31 dec</a:t>
          </a:r>
        </a:p>
        <a:p>
          <a:pPr marL="57150" lvl="1" indent="-57150" algn="l" defTabSz="444500">
            <a:lnSpc>
              <a:spcPct val="90000"/>
            </a:lnSpc>
            <a:spcBef>
              <a:spcPct val="0"/>
            </a:spcBef>
            <a:spcAft>
              <a:spcPct val="20000"/>
            </a:spcAft>
            <a:buChar char="•"/>
          </a:pPr>
          <a:r>
            <a:rPr lang="sv-SE" sz="1000" kern="1200" dirty="0"/>
            <a:t>Nämnder och bolagsstyrelser upprättar verksamhetsberättelser med bokslut, överlämnar till KS</a:t>
          </a:r>
        </a:p>
        <a:p>
          <a:pPr marL="57150" lvl="1" indent="-57150" algn="l" defTabSz="444500">
            <a:lnSpc>
              <a:spcPct val="90000"/>
            </a:lnSpc>
            <a:spcBef>
              <a:spcPct val="0"/>
            </a:spcBef>
            <a:spcAft>
              <a:spcPct val="20000"/>
            </a:spcAft>
            <a:buChar char="•"/>
          </a:pPr>
          <a:r>
            <a:rPr lang="sv-SE" sz="1000" kern="1200" dirty="0"/>
            <a:t>KS upprättar årsredovisning med bokslut, överlämnar till KF</a:t>
          </a:r>
        </a:p>
      </dsp:txBody>
      <dsp:txXfrm>
        <a:off x="0" y="2058169"/>
        <a:ext cx="10515600" cy="497835"/>
      </dsp:txXfrm>
    </dsp:sp>
    <dsp:sp modelId="{536F6179-FF4A-4C20-A51D-6FE65EE24066}">
      <dsp:nvSpPr>
        <dsp:cNvPr id="0" name=""/>
        <dsp:cNvSpPr/>
      </dsp:nvSpPr>
      <dsp:spPr>
        <a:xfrm>
          <a:off x="0" y="2556004"/>
          <a:ext cx="10515600" cy="304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Ekonomiska rapporter (månadsrapporter)</a:t>
          </a:r>
        </a:p>
      </dsp:txBody>
      <dsp:txXfrm>
        <a:off x="14850" y="2570854"/>
        <a:ext cx="10485900" cy="274500"/>
      </dsp:txXfrm>
    </dsp:sp>
    <dsp:sp modelId="{5730A911-F3AC-4691-BF12-473E0C4E17C1}">
      <dsp:nvSpPr>
        <dsp:cNvPr id="0" name=""/>
        <dsp:cNvSpPr/>
      </dsp:nvSpPr>
      <dsp:spPr>
        <a:xfrm>
          <a:off x="0" y="2860204"/>
          <a:ext cx="10515600" cy="49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6510" rIns="92456" bIns="16510" numCol="1" spcCol="1270" anchor="t" anchorCtr="0">
          <a:noAutofit/>
        </a:bodyPr>
        <a:lstStyle/>
        <a:p>
          <a:pPr marL="57150" lvl="1" indent="-57150" algn="l" defTabSz="444500">
            <a:lnSpc>
              <a:spcPct val="90000"/>
            </a:lnSpc>
            <a:spcBef>
              <a:spcPct val="0"/>
            </a:spcBef>
            <a:spcAft>
              <a:spcPct val="20000"/>
            </a:spcAft>
            <a:buChar char="•"/>
          </a:pPr>
          <a:r>
            <a:rPr lang="sv-SE" sz="1000" kern="1200" dirty="0"/>
            <a:t>Februari, maj och oktober</a:t>
          </a:r>
        </a:p>
        <a:p>
          <a:pPr marL="57150" lvl="1" indent="-57150" algn="l" defTabSz="444500">
            <a:lnSpc>
              <a:spcPct val="90000"/>
            </a:lnSpc>
            <a:spcBef>
              <a:spcPct val="0"/>
            </a:spcBef>
            <a:spcAft>
              <a:spcPct val="20000"/>
            </a:spcAft>
            <a:buChar char="•"/>
          </a:pPr>
          <a:r>
            <a:rPr lang="sv-SE" sz="1000" kern="1200" dirty="0"/>
            <a:t>KS upprättar månadsrapport för den egna verksamheten</a:t>
          </a:r>
        </a:p>
        <a:p>
          <a:pPr marL="57150" lvl="1" indent="-57150" algn="l" defTabSz="444500">
            <a:lnSpc>
              <a:spcPct val="90000"/>
            </a:lnSpc>
            <a:spcBef>
              <a:spcPct val="0"/>
            </a:spcBef>
            <a:spcAft>
              <a:spcPct val="20000"/>
            </a:spcAft>
            <a:buChar char="•"/>
          </a:pPr>
          <a:r>
            <a:rPr lang="sv-SE" sz="1000" kern="1200" dirty="0"/>
            <a:t>Övriga nämnder och bolagsstyrelser väljer själva om och med vilken frekvens</a:t>
          </a:r>
        </a:p>
      </dsp:txBody>
      <dsp:txXfrm>
        <a:off x="0" y="2860204"/>
        <a:ext cx="10515600" cy="497835"/>
      </dsp:txXfrm>
    </dsp:sp>
    <dsp:sp modelId="{1DEE3F92-1FD7-40CE-B71F-7BC3151D9AD2}">
      <dsp:nvSpPr>
        <dsp:cNvPr id="0" name=""/>
        <dsp:cNvSpPr/>
      </dsp:nvSpPr>
      <dsp:spPr>
        <a:xfrm>
          <a:off x="0" y="3358039"/>
          <a:ext cx="10515600" cy="3042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kern="1200" dirty="0"/>
            <a:t>Intern kontroll</a:t>
          </a:r>
        </a:p>
      </dsp:txBody>
      <dsp:txXfrm>
        <a:off x="14850" y="3372889"/>
        <a:ext cx="10485900" cy="274500"/>
      </dsp:txXfrm>
    </dsp:sp>
    <dsp:sp modelId="{3A4870A1-A432-4F2C-A0BF-2CF0AF589F4A}">
      <dsp:nvSpPr>
        <dsp:cNvPr id="0" name=""/>
        <dsp:cNvSpPr/>
      </dsp:nvSpPr>
      <dsp:spPr>
        <a:xfrm>
          <a:off x="0" y="3662239"/>
          <a:ext cx="10515600"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6510" rIns="92456" bIns="16510" numCol="1" spcCol="1270" anchor="t" anchorCtr="0">
          <a:noAutofit/>
        </a:bodyPr>
        <a:lstStyle/>
        <a:p>
          <a:pPr marL="57150" lvl="1" indent="-57150" algn="l" defTabSz="444500">
            <a:lnSpc>
              <a:spcPct val="90000"/>
            </a:lnSpc>
            <a:spcBef>
              <a:spcPct val="0"/>
            </a:spcBef>
            <a:spcAft>
              <a:spcPct val="20000"/>
            </a:spcAft>
            <a:buChar char="•"/>
          </a:pPr>
          <a:r>
            <a:rPr lang="sv-SE" sz="1000" kern="1200" dirty="0"/>
            <a:t>Uppföljningsmoment ska anges i internkontrollplanen</a:t>
          </a:r>
        </a:p>
        <a:p>
          <a:pPr marL="57150" lvl="1" indent="-57150" algn="l" defTabSz="444500">
            <a:lnSpc>
              <a:spcPct val="90000"/>
            </a:lnSpc>
            <a:spcBef>
              <a:spcPct val="0"/>
            </a:spcBef>
            <a:spcAft>
              <a:spcPct val="20000"/>
            </a:spcAft>
            <a:buChar char="•"/>
          </a:pPr>
          <a:r>
            <a:rPr lang="sv-SE" sz="1000" kern="1200"/>
            <a:t>Rapportering till nämnd/bolagsstyrelse sker i verksamhetsberättelsen</a:t>
          </a:r>
          <a:endParaRPr lang="sv-SE" sz="1000" kern="1200" dirty="0"/>
        </a:p>
      </dsp:txBody>
      <dsp:txXfrm>
        <a:off x="0" y="3662239"/>
        <a:ext cx="10515600" cy="3296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4144003-08B8-D2F9-BEE1-1BE984EF51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241FCD4-BC39-D7C7-B76A-55CACF7AE7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847A3D-1E1A-453E-96C3-AA0B65EBE1EB}" type="datetimeFigureOut">
              <a:rPr lang="sv-SE" smtClean="0"/>
              <a:t>2026-05-30</a:t>
            </a:fld>
            <a:endParaRPr lang="sv-SE"/>
          </a:p>
        </p:txBody>
      </p:sp>
      <p:sp>
        <p:nvSpPr>
          <p:cNvPr id="4" name="Platshållare för sidfot 3">
            <a:extLst>
              <a:ext uri="{FF2B5EF4-FFF2-40B4-BE49-F238E27FC236}">
                <a16:creationId xmlns:a16="http://schemas.microsoft.com/office/drawing/2014/main" id="{C5B385E6-510B-27D3-DF2F-E8B743718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2AFAAA7C-7054-C913-48BB-FF26BA12E4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0A332B-459D-4A47-B207-2583E458DA87}" type="slidenum">
              <a:rPr lang="sv-SE" smtClean="0"/>
              <a:t>‹#›</a:t>
            </a:fld>
            <a:endParaRPr lang="sv-SE"/>
          </a:p>
        </p:txBody>
      </p:sp>
    </p:spTree>
    <p:extLst>
      <p:ext uri="{BB962C8B-B14F-4D97-AF65-F5344CB8AC3E}">
        <p14:creationId xmlns:p14="http://schemas.microsoft.com/office/powerpoint/2010/main" val="258695427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9BFC7-20ED-4045-9233-CA42A0154AB0}" type="datetimeFigureOut">
              <a:rPr lang="sv-SE" smtClean="0"/>
              <a:t>2026-05-30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E307B-97BF-4447-A770-0E2D830599ED}" type="slidenum">
              <a:rPr lang="sv-SE" smtClean="0"/>
              <a:t>‹#›</a:t>
            </a:fld>
            <a:endParaRPr lang="sv-SE"/>
          </a:p>
        </p:txBody>
      </p:sp>
    </p:spTree>
    <p:extLst>
      <p:ext uri="{BB962C8B-B14F-4D97-AF65-F5344CB8AC3E}">
        <p14:creationId xmlns:p14="http://schemas.microsoft.com/office/powerpoint/2010/main" val="3458859233"/>
      </p:ext>
    </p:extLst>
  </p:cSld>
  <p:clrMap bg1="lt1" tx1="dk1" bg2="lt2" tx2="dk2" accent1="accent1" accent2="accent2" accent3="accent3" accent4="accent4" accent5="accent5" accent6="accent6" hlink="hlink" folHlink="folHlink"/>
  <p:notesStyle>
    <a:lvl1pPr marL="176213"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60363" indent="-1841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36575"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720725" indent="-1841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6938" indent="-176213"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5"/>
          </p:nvPr>
        </p:nvSpPr>
        <p:spPr/>
        <p:txBody>
          <a:bodyPr/>
          <a:lstStyle/>
          <a:p>
            <a:fld id="{F0BE307B-97BF-4447-A770-0E2D830599ED}" type="slidenum">
              <a:rPr lang="sv-SE" smtClean="0"/>
              <a:t>3</a:t>
            </a:fld>
            <a:endParaRPr lang="sv-SE"/>
          </a:p>
        </p:txBody>
      </p:sp>
    </p:spTree>
    <p:extLst>
      <p:ext uri="{BB962C8B-B14F-4D97-AF65-F5344CB8AC3E}">
        <p14:creationId xmlns:p14="http://schemas.microsoft.com/office/powerpoint/2010/main" val="1451520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EBF0554-CC89-B04D-A608-2681DDCF11A3}" type="slidenum">
              <a:rPr lang="sv-SE" smtClean="0"/>
              <a:pPr/>
              <a:t>17</a:t>
            </a:fld>
            <a:endParaRPr lang="sv-SE" dirty="0"/>
          </a:p>
        </p:txBody>
      </p:sp>
    </p:spTree>
    <p:extLst>
      <p:ext uri="{BB962C8B-B14F-4D97-AF65-F5344CB8AC3E}">
        <p14:creationId xmlns:p14="http://schemas.microsoft.com/office/powerpoint/2010/main" val="200849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skillnader i vårdbehov bland de äldre. Ingående variabler är civilstånd, ohälsa och andel födda utanför Norden bland de äldre</a:t>
            </a:r>
          </a:p>
        </p:txBody>
      </p:sp>
      <p:sp>
        <p:nvSpPr>
          <p:cNvPr id="4" name="Platshållare för bildnummer 3"/>
          <p:cNvSpPr>
            <a:spLocks noGrp="1"/>
          </p:cNvSpPr>
          <p:nvPr>
            <p:ph type="sldNum" sz="quarter" idx="5"/>
          </p:nvPr>
        </p:nvSpPr>
        <p:spPr/>
        <p:txBody>
          <a:bodyPr/>
          <a:lstStyle/>
          <a:p>
            <a:fld id="{F0BE307B-97BF-4447-A770-0E2D830599ED}" type="slidenum">
              <a:rPr lang="sv-SE" smtClean="0"/>
              <a:t>23</a:t>
            </a:fld>
            <a:endParaRPr lang="sv-SE"/>
          </a:p>
        </p:txBody>
      </p:sp>
    </p:spTree>
    <p:extLst>
      <p:ext uri="{BB962C8B-B14F-4D97-AF65-F5344CB8AC3E}">
        <p14:creationId xmlns:p14="http://schemas.microsoft.com/office/powerpoint/2010/main" val="2602622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Fastigheterna i Leksand </a:t>
            </a:r>
            <a:r>
              <a:rPr lang="sv-SE" dirty="0" err="1"/>
              <a:t>genererarde</a:t>
            </a:r>
            <a:r>
              <a:rPr lang="sv-SE" dirty="0"/>
              <a:t> 67,9 mkr i fastighetsavgift 2021. Leksand fick 51,2 mkr i utbetalt i avgift samma år.</a:t>
            </a:r>
          </a:p>
          <a:p>
            <a:endParaRPr lang="sv-SE" dirty="0"/>
          </a:p>
        </p:txBody>
      </p:sp>
      <p:sp>
        <p:nvSpPr>
          <p:cNvPr id="4" name="Platshållare för bildnummer 3"/>
          <p:cNvSpPr>
            <a:spLocks noGrp="1"/>
          </p:cNvSpPr>
          <p:nvPr>
            <p:ph type="sldNum" sz="quarter" idx="5"/>
          </p:nvPr>
        </p:nvSpPr>
        <p:spPr/>
        <p:txBody>
          <a:bodyPr/>
          <a:lstStyle/>
          <a:p>
            <a:fld id="{F0BE307B-97BF-4447-A770-0E2D830599ED}" type="slidenum">
              <a:rPr lang="sv-SE" smtClean="0"/>
              <a:t>24</a:t>
            </a:fld>
            <a:endParaRPr lang="sv-SE"/>
          </a:p>
        </p:txBody>
      </p:sp>
    </p:spTree>
    <p:extLst>
      <p:ext uri="{BB962C8B-B14F-4D97-AF65-F5344CB8AC3E}">
        <p14:creationId xmlns:p14="http://schemas.microsoft.com/office/powerpoint/2010/main" val="408075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Rättvik nästan 7000 mer per invånare 10%. Gagnef 3 600 kr – 60 mkr</a:t>
            </a:r>
          </a:p>
        </p:txBody>
      </p:sp>
      <p:sp>
        <p:nvSpPr>
          <p:cNvPr id="4" name="Platshållare för bildnummer 3"/>
          <p:cNvSpPr>
            <a:spLocks noGrp="1"/>
          </p:cNvSpPr>
          <p:nvPr>
            <p:ph type="sldNum" sz="quarter" idx="5"/>
          </p:nvPr>
        </p:nvSpPr>
        <p:spPr/>
        <p:txBody>
          <a:bodyPr/>
          <a:lstStyle/>
          <a:p>
            <a:fld id="{F0BE307B-97BF-4447-A770-0E2D830599ED}" type="slidenum">
              <a:rPr lang="sv-SE" smtClean="0"/>
              <a:t>35</a:t>
            </a:fld>
            <a:endParaRPr lang="sv-SE"/>
          </a:p>
        </p:txBody>
      </p:sp>
    </p:spTree>
    <p:extLst>
      <p:ext uri="{BB962C8B-B14F-4D97-AF65-F5344CB8AC3E}">
        <p14:creationId xmlns:p14="http://schemas.microsoft.com/office/powerpoint/2010/main" val="2103079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Kostnad Leksand 278.000 per person över 80 år </a:t>
            </a:r>
          </a:p>
        </p:txBody>
      </p:sp>
      <p:sp>
        <p:nvSpPr>
          <p:cNvPr id="4" name="Platshållare för bildnummer 3"/>
          <p:cNvSpPr>
            <a:spLocks noGrp="1"/>
          </p:cNvSpPr>
          <p:nvPr>
            <p:ph type="sldNum" sz="quarter" idx="5"/>
          </p:nvPr>
        </p:nvSpPr>
        <p:spPr/>
        <p:txBody>
          <a:bodyPr/>
          <a:lstStyle/>
          <a:p>
            <a:fld id="{F0BE307B-97BF-4447-A770-0E2D830599ED}" type="slidenum">
              <a:rPr lang="sv-SE" smtClean="0"/>
              <a:t>38</a:t>
            </a:fld>
            <a:endParaRPr lang="sv-SE"/>
          </a:p>
        </p:txBody>
      </p:sp>
    </p:spTree>
    <p:extLst>
      <p:ext uri="{BB962C8B-B14F-4D97-AF65-F5344CB8AC3E}">
        <p14:creationId xmlns:p14="http://schemas.microsoft.com/office/powerpoint/2010/main" val="3678026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äldre befolkningen 80+ ökar från 2000 och med prognos till 2037 med 1000 personer i Leksand</a:t>
            </a:r>
          </a:p>
          <a:p>
            <a:r>
              <a:rPr lang="sv-SE" dirty="0"/>
              <a:t>Från 2023 med prognos framåt beräknas det öka med 754 personer. Vi ser en kraftig ökning efter pandemin.</a:t>
            </a:r>
          </a:p>
          <a:p>
            <a:r>
              <a:rPr lang="sv-SE" dirty="0"/>
              <a:t>Av de som är över 80-84 år har 27% haft insatser tidigare, 85-89 år, där har tidigare 65% haft insatser och de över 90 år har alla någon form av insats.</a:t>
            </a:r>
          </a:p>
          <a:p>
            <a:r>
              <a:rPr lang="sv-SE" dirty="0"/>
              <a:t>Trots denna ökning har vi minskat de särskilda boendeplatserna under de senast 10 åren men samtidigt satsat på korttidsboende och hemtjänst.</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CE4ADA-4E5F-494C-AB01-45EF9AD223F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8023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0BE307B-97BF-4447-A770-0E2D830599ED}" type="slidenum">
              <a:rPr lang="sv-SE" smtClean="0"/>
              <a:t>43</a:t>
            </a:fld>
            <a:endParaRPr lang="sv-SE"/>
          </a:p>
        </p:txBody>
      </p:sp>
    </p:spTree>
    <p:extLst>
      <p:ext uri="{BB962C8B-B14F-4D97-AF65-F5344CB8AC3E}">
        <p14:creationId xmlns:p14="http://schemas.microsoft.com/office/powerpoint/2010/main" val="108528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0BE307B-97BF-4447-A770-0E2D830599ED}" type="slidenum">
              <a:rPr lang="sv-SE" smtClean="0"/>
              <a:t>4</a:t>
            </a:fld>
            <a:endParaRPr lang="sv-SE"/>
          </a:p>
        </p:txBody>
      </p:sp>
    </p:spTree>
    <p:extLst>
      <p:ext uri="{BB962C8B-B14F-4D97-AF65-F5344CB8AC3E}">
        <p14:creationId xmlns:p14="http://schemas.microsoft.com/office/powerpoint/2010/main" val="246991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budget är en prognos över framtida planerade ekonomiska händelser. I Leksands kommun arbetar vi med fyra olika budgetdokument:</a:t>
            </a:r>
          </a:p>
          <a:p>
            <a:endParaRPr lang="sv-SE" dirty="0"/>
          </a:p>
          <a:p>
            <a:r>
              <a:rPr lang="sv-SE" dirty="0"/>
              <a:t>Driftbudget</a:t>
            </a:r>
          </a:p>
          <a:p>
            <a:r>
              <a:rPr lang="sv-SE" dirty="0"/>
              <a:t>Personalbudget</a:t>
            </a:r>
          </a:p>
          <a:p>
            <a:r>
              <a:rPr lang="sv-SE" dirty="0"/>
              <a:t>Investeringsbudget</a:t>
            </a:r>
          </a:p>
          <a:p>
            <a:r>
              <a:rPr lang="sv-SE" dirty="0"/>
              <a:t>Likviditetsbudget</a:t>
            </a:r>
          </a:p>
          <a:p>
            <a:endParaRPr lang="sv-SE" dirty="0"/>
          </a:p>
          <a:p>
            <a:r>
              <a:rPr lang="sv-SE" dirty="0"/>
              <a:t>Budgeten är ett viktigt verktyg i arbetet att styra verksamheternas och kommunens ekonomi, det vill säga att stämma av verkligt ekonomiskt utfall med det planerade utfallet och därifrån fatta relevanta beslut. Verksamheten kan då få större kontroll över hur man ska göra inköp, anställa persona, fördela de ekonomiska resurserna mm. </a:t>
            </a:r>
          </a:p>
          <a:p>
            <a:endParaRPr lang="sv-SE" dirty="0"/>
          </a:p>
        </p:txBody>
      </p:sp>
      <p:sp>
        <p:nvSpPr>
          <p:cNvPr id="4" name="Platshållare för bildnummer 3"/>
          <p:cNvSpPr>
            <a:spLocks noGrp="1"/>
          </p:cNvSpPr>
          <p:nvPr>
            <p:ph type="sldNum" idx="10"/>
          </p:nvPr>
        </p:nvSpPr>
        <p:spPr/>
        <p:txBody>
          <a:bodyPr/>
          <a:lstStyle/>
          <a:p>
            <a:pPr>
              <a:defRPr/>
            </a:pPr>
            <a:fld id="{02B9F27B-7651-4152-A874-F1BCD1B50B2C}" type="slidenum">
              <a:rPr lang="sv-SE" smtClean="0"/>
              <a:pPr>
                <a:defRPr/>
              </a:pPr>
              <a:t>7</a:t>
            </a:fld>
            <a:endParaRPr lang="sv-SE"/>
          </a:p>
        </p:txBody>
      </p:sp>
    </p:spTree>
    <p:extLst>
      <p:ext uri="{BB962C8B-B14F-4D97-AF65-F5344CB8AC3E}">
        <p14:creationId xmlns:p14="http://schemas.microsoft.com/office/powerpoint/2010/main" val="338495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5"/>
          </p:nvPr>
        </p:nvSpPr>
        <p:spPr/>
        <p:txBody>
          <a:bodyPr/>
          <a:lstStyle/>
          <a:p>
            <a:fld id="{F0BE307B-97BF-4447-A770-0E2D830599ED}" type="slidenum">
              <a:rPr lang="sv-SE" smtClean="0"/>
              <a:t>9</a:t>
            </a:fld>
            <a:endParaRPr lang="sv-SE"/>
          </a:p>
        </p:txBody>
      </p:sp>
    </p:spTree>
    <p:extLst>
      <p:ext uri="{BB962C8B-B14F-4D97-AF65-F5344CB8AC3E}">
        <p14:creationId xmlns:p14="http://schemas.microsoft.com/office/powerpoint/2010/main" val="248232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idx="10"/>
          </p:nvPr>
        </p:nvSpPr>
        <p:spPr/>
        <p:txBody>
          <a:bodyPr/>
          <a:lstStyle/>
          <a:p>
            <a:pPr>
              <a:defRPr/>
            </a:pPr>
            <a:fld id="{02B9F27B-7651-4152-A874-F1BCD1B50B2C}" type="slidenum">
              <a:rPr lang="sv-SE" smtClean="0"/>
              <a:pPr>
                <a:defRPr/>
              </a:pPr>
              <a:t>10</a:t>
            </a:fld>
            <a:endParaRPr lang="sv-SE"/>
          </a:p>
        </p:txBody>
      </p:sp>
    </p:spTree>
    <p:extLst>
      <p:ext uri="{BB962C8B-B14F-4D97-AF65-F5344CB8AC3E}">
        <p14:creationId xmlns:p14="http://schemas.microsoft.com/office/powerpoint/2010/main" val="2242744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idx="10"/>
          </p:nvPr>
        </p:nvSpPr>
        <p:spPr/>
        <p:txBody>
          <a:bodyPr/>
          <a:lstStyle/>
          <a:p>
            <a:pPr>
              <a:defRPr/>
            </a:pPr>
            <a:fld id="{02B9F27B-7651-4152-A874-F1BCD1B50B2C}" type="slidenum">
              <a:rPr lang="sv-SE" smtClean="0"/>
              <a:pPr>
                <a:defRPr/>
              </a:pPr>
              <a:t>11</a:t>
            </a:fld>
            <a:endParaRPr lang="sv-SE"/>
          </a:p>
        </p:txBody>
      </p:sp>
    </p:spTree>
    <p:extLst>
      <p:ext uri="{BB962C8B-B14F-4D97-AF65-F5344CB8AC3E}">
        <p14:creationId xmlns:p14="http://schemas.microsoft.com/office/powerpoint/2010/main" val="69824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Motsats kaos och oförutsägbarhet, kontroll – kunskap och rätt förutsättningar.</a:t>
            </a:r>
          </a:p>
        </p:txBody>
      </p:sp>
      <p:sp>
        <p:nvSpPr>
          <p:cNvPr id="4" name="Platshållare för bildnummer 3"/>
          <p:cNvSpPr>
            <a:spLocks noGrp="1"/>
          </p:cNvSpPr>
          <p:nvPr>
            <p:ph type="sldNum" idx="10"/>
          </p:nvPr>
        </p:nvSpPr>
        <p:spPr/>
        <p:txBody>
          <a:bodyPr/>
          <a:lstStyle/>
          <a:p>
            <a:pPr>
              <a:defRPr/>
            </a:pPr>
            <a:fld id="{02B9F27B-7651-4152-A874-F1BCD1B50B2C}" type="slidenum">
              <a:rPr lang="sv-SE" smtClean="0"/>
              <a:pPr>
                <a:defRPr/>
              </a:pPr>
              <a:t>12</a:t>
            </a:fld>
            <a:endParaRPr lang="sv-SE"/>
          </a:p>
        </p:txBody>
      </p:sp>
    </p:spTree>
    <p:extLst>
      <p:ext uri="{BB962C8B-B14F-4D97-AF65-F5344CB8AC3E}">
        <p14:creationId xmlns:p14="http://schemas.microsoft.com/office/powerpoint/2010/main" val="364609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Fakturakontroll</a:t>
            </a:r>
          </a:p>
          <a:p>
            <a:r>
              <a:rPr lang="sv-SE" dirty="0"/>
              <a:t>Fakturakontroll ska innebära kontroll av att varan/tjänsten är mottagen och levererad i överenskommet skick, att fakturans volym och belopp stämmer med beställningen/avtalet, att betalningsvillkor mm är uppfyllda samt att verifikatet och konteringen är riktig. Fakturakontrollanten ska därför ha erforderlig information och kompetens för att genomföra kontrollen. Det är beslutsattestanten som ska förvissa sig om att erforderliga kontroller har utförts av fakturakontrollanten eller av honom själv.</a:t>
            </a:r>
          </a:p>
          <a:p>
            <a:endParaRPr lang="sv-SE" dirty="0"/>
          </a:p>
          <a:p>
            <a:endParaRPr lang="sv-SE" dirty="0"/>
          </a:p>
        </p:txBody>
      </p:sp>
      <p:sp>
        <p:nvSpPr>
          <p:cNvPr id="4" name="Platshållare för bildnummer 3"/>
          <p:cNvSpPr>
            <a:spLocks noGrp="1"/>
          </p:cNvSpPr>
          <p:nvPr>
            <p:ph type="sldNum" idx="10"/>
          </p:nvPr>
        </p:nvSpPr>
        <p:spPr/>
        <p:txBody>
          <a:bodyPr/>
          <a:lstStyle/>
          <a:p>
            <a:pPr>
              <a:defRPr/>
            </a:pPr>
            <a:fld id="{02B9F27B-7651-4152-A874-F1BCD1B50B2C}" type="slidenum">
              <a:rPr lang="sv-SE" smtClean="0"/>
              <a:pPr>
                <a:defRPr/>
              </a:pPr>
              <a:t>13</a:t>
            </a:fld>
            <a:endParaRPr lang="sv-SE"/>
          </a:p>
        </p:txBody>
      </p:sp>
    </p:spTree>
    <p:extLst>
      <p:ext uri="{BB962C8B-B14F-4D97-AF65-F5344CB8AC3E}">
        <p14:creationId xmlns:p14="http://schemas.microsoft.com/office/powerpoint/2010/main" val="363383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Stämmer inte fakturan med vad som har levererats: Ta kontakt med leverantör</a:t>
            </a:r>
          </a:p>
          <a:p>
            <a:r>
              <a:rPr lang="sv-SE" dirty="0"/>
              <a:t>Stämmer inte beloppet på fakturan med vad som redovisas i </a:t>
            </a:r>
            <a:r>
              <a:rPr lang="sv-SE" dirty="0" err="1"/>
              <a:t>Visma</a:t>
            </a:r>
            <a:r>
              <a:rPr lang="sv-SE" dirty="0"/>
              <a:t> </a:t>
            </a:r>
            <a:r>
              <a:rPr lang="sv-SE" dirty="0" err="1"/>
              <a:t>window</a:t>
            </a:r>
            <a:r>
              <a:rPr lang="sv-SE" dirty="0"/>
              <a:t>: ta kontakt med ekonomiavdelningen</a:t>
            </a:r>
          </a:p>
          <a:p>
            <a:endParaRPr lang="sv-SE" dirty="0"/>
          </a:p>
        </p:txBody>
      </p:sp>
      <p:sp>
        <p:nvSpPr>
          <p:cNvPr id="4" name="Platshållare för bildnummer 3"/>
          <p:cNvSpPr>
            <a:spLocks noGrp="1"/>
          </p:cNvSpPr>
          <p:nvPr>
            <p:ph type="sldNum" idx="10"/>
          </p:nvPr>
        </p:nvSpPr>
        <p:spPr/>
        <p:txBody>
          <a:bodyPr/>
          <a:lstStyle/>
          <a:p>
            <a:pPr>
              <a:defRPr/>
            </a:pPr>
            <a:fld id="{02B9F27B-7651-4152-A874-F1BCD1B50B2C}" type="slidenum">
              <a:rPr lang="sv-SE" smtClean="0"/>
              <a:pPr>
                <a:defRPr/>
              </a:pPr>
              <a:t>14</a:t>
            </a:fld>
            <a:endParaRPr lang="sv-SE"/>
          </a:p>
        </p:txBody>
      </p:sp>
    </p:spTree>
    <p:extLst>
      <p:ext uri="{BB962C8B-B14F-4D97-AF65-F5344CB8AC3E}">
        <p14:creationId xmlns:p14="http://schemas.microsoft.com/office/powerpoint/2010/main" val="286143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E3808B-99D8-6880-B2DA-BBF96B32A99F}"/>
              </a:ext>
            </a:extLst>
          </p:cNvPr>
          <p:cNvSpPr>
            <a:spLocks noGrp="1"/>
          </p:cNvSpPr>
          <p:nvPr>
            <p:ph type="ctrTitle" hasCustomPrompt="1"/>
          </p:nvPr>
        </p:nvSpPr>
        <p:spPr>
          <a:xfrm>
            <a:off x="444500" y="1209680"/>
            <a:ext cx="11291888" cy="2105024"/>
          </a:xfrm>
        </p:spPr>
        <p:txBody>
          <a:bodyPr anchor="b"/>
          <a:lstStyle>
            <a:lvl1pPr algn="ctr">
              <a:defRPr sz="6000"/>
            </a:lvl1pPr>
          </a:lstStyle>
          <a:p>
            <a:r>
              <a:rPr lang="sv-SE" dirty="0"/>
              <a:t>Rubrik</a:t>
            </a:r>
          </a:p>
        </p:txBody>
      </p:sp>
      <p:sp>
        <p:nvSpPr>
          <p:cNvPr id="3" name="Underrubrik 2">
            <a:extLst>
              <a:ext uri="{FF2B5EF4-FFF2-40B4-BE49-F238E27FC236}">
                <a16:creationId xmlns:a16="http://schemas.microsoft.com/office/drawing/2014/main" id="{34CB2532-4C98-BA76-369B-CE2FF10DB1D7}"/>
              </a:ext>
            </a:extLst>
          </p:cNvPr>
          <p:cNvSpPr>
            <a:spLocks noGrp="1"/>
          </p:cNvSpPr>
          <p:nvPr>
            <p:ph type="subTitle" idx="1" hasCustomPrompt="1"/>
          </p:nvPr>
        </p:nvSpPr>
        <p:spPr>
          <a:xfrm>
            <a:off x="444500" y="3614744"/>
            <a:ext cx="11291888" cy="1440000"/>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2756C4A8-C072-0675-7A4E-57F843E77951}"/>
              </a:ext>
            </a:extLst>
          </p:cNvPr>
          <p:cNvSpPr>
            <a:spLocks noGrp="1"/>
          </p:cNvSpPr>
          <p:nvPr>
            <p:ph type="dt" sz="half" idx="10"/>
          </p:nvPr>
        </p:nvSpPr>
        <p:spPr/>
        <p:txBody>
          <a:bodyPr/>
          <a:lstStyle/>
          <a:p>
            <a:fld id="{AD1C94BA-8CA1-43E9-846F-A1C05F12182D}" type="datetime1">
              <a:rPr lang="sv-SE" smtClean="0"/>
              <a:t>2026-05-30</a:t>
            </a:fld>
            <a:endParaRPr lang="sv-SE"/>
          </a:p>
        </p:txBody>
      </p:sp>
      <p:sp>
        <p:nvSpPr>
          <p:cNvPr id="5" name="Platshållare för sidfot 4">
            <a:extLst>
              <a:ext uri="{FF2B5EF4-FFF2-40B4-BE49-F238E27FC236}">
                <a16:creationId xmlns:a16="http://schemas.microsoft.com/office/drawing/2014/main" id="{A24DEC1B-241F-9498-D597-747AF2971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1EC771-122C-AEA4-361B-90D9FA1D0E12}"/>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4774735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2026-05-30</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113108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Avslutnin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BBF2E43-7577-D47B-7C6E-5FBEF39D1B17}"/>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2026-05-30</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pic>
        <p:nvPicPr>
          <p:cNvPr id="5" name="Bildobjekt 4" descr="En bild som visar svart, mörker&#10;&#10;Automatiskt genererad beskrivning">
            <a:extLst>
              <a:ext uri="{FF2B5EF4-FFF2-40B4-BE49-F238E27FC236}">
                <a16:creationId xmlns:a16="http://schemas.microsoft.com/office/drawing/2014/main" id="{C0EBD792-482F-0BF4-AEEF-C322A7AAB03C}"/>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4286393" y="2287236"/>
            <a:ext cx="3619213" cy="1852379"/>
          </a:xfrm>
          <a:prstGeom prst="rect">
            <a:avLst/>
          </a:prstGeom>
        </p:spPr>
      </p:pic>
    </p:spTree>
    <p:extLst>
      <p:ext uri="{BB962C8B-B14F-4D97-AF65-F5344CB8AC3E}">
        <p14:creationId xmlns:p14="http://schemas.microsoft.com/office/powerpoint/2010/main" val="357669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973106"/>
            <a:ext cx="10972800" cy="882567"/>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09600" y="1855673"/>
            <a:ext cx="5384800" cy="42704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855673"/>
            <a:ext cx="5384800" cy="42704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707F62B-73E2-A847-AC1E-4E5DD24DC546}" type="datetime1">
              <a:rPr lang="sv-SE" smtClean="0">
                <a:solidFill>
                  <a:prstClr val="white"/>
                </a:solidFill>
              </a:rPr>
              <a:pPr/>
              <a:t>2026-05-30</a:t>
            </a:fld>
            <a:endParaRPr lang="sv-SE">
              <a:solidFill>
                <a:prstClr val="white"/>
              </a:solidFill>
            </a:endParaRPr>
          </a:p>
        </p:txBody>
      </p:sp>
      <p:sp>
        <p:nvSpPr>
          <p:cNvPr id="6" name="Platshållare för sidfot 5"/>
          <p:cNvSpPr>
            <a:spLocks noGrp="1"/>
          </p:cNvSpPr>
          <p:nvPr>
            <p:ph type="ftr" sz="quarter" idx="11"/>
          </p:nvPr>
        </p:nvSpPr>
        <p:spPr/>
        <p:txBody>
          <a:bodyPr/>
          <a:lstStyle/>
          <a:p>
            <a:endParaRPr lang="sv-SE">
              <a:solidFill>
                <a:prstClr val="white"/>
              </a:solidFill>
            </a:endParaRPr>
          </a:p>
        </p:txBody>
      </p:sp>
      <p:sp>
        <p:nvSpPr>
          <p:cNvPr id="7" name="Platshållare för bildnummer 6"/>
          <p:cNvSpPr>
            <a:spLocks noGrp="1"/>
          </p:cNvSpPr>
          <p:nvPr>
            <p:ph type="sldNum" sz="quarter" idx="12"/>
          </p:nvPr>
        </p:nvSpPr>
        <p:spPr/>
        <p:txBody>
          <a:bodyPr/>
          <a:lstStyle/>
          <a:p>
            <a:fld id="{6F8BC31D-3E82-AD4E-AEB1-833F69F4714A}" type="slidenum">
              <a:rPr lang="sv-SE" smtClean="0">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394984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1064730"/>
            <a:ext cx="4011084" cy="927836"/>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4766733" y="1064730"/>
            <a:ext cx="6815667" cy="50614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609601" y="1992567"/>
            <a:ext cx="4011084" cy="41335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C700F36-4314-F84E-AB2D-388BB6EC01C8}" type="datetime1">
              <a:rPr lang="sv-SE" smtClean="0">
                <a:solidFill>
                  <a:prstClr val="white"/>
                </a:solidFill>
              </a:rPr>
              <a:pPr/>
              <a:t>2026-05-30</a:t>
            </a:fld>
            <a:endParaRPr lang="sv-SE">
              <a:solidFill>
                <a:prstClr val="white"/>
              </a:solidFill>
            </a:endParaRPr>
          </a:p>
        </p:txBody>
      </p:sp>
      <p:sp>
        <p:nvSpPr>
          <p:cNvPr id="6" name="Platshållare för sidfot 5"/>
          <p:cNvSpPr>
            <a:spLocks noGrp="1"/>
          </p:cNvSpPr>
          <p:nvPr>
            <p:ph type="ftr" sz="quarter" idx="11"/>
          </p:nvPr>
        </p:nvSpPr>
        <p:spPr/>
        <p:txBody>
          <a:bodyPr/>
          <a:lstStyle/>
          <a:p>
            <a:endParaRPr lang="sv-SE">
              <a:solidFill>
                <a:prstClr val="white"/>
              </a:solidFill>
            </a:endParaRPr>
          </a:p>
        </p:txBody>
      </p:sp>
      <p:sp>
        <p:nvSpPr>
          <p:cNvPr id="7" name="Platshållare för bildnummer 6"/>
          <p:cNvSpPr>
            <a:spLocks noGrp="1"/>
          </p:cNvSpPr>
          <p:nvPr>
            <p:ph type="sldNum" sz="quarter" idx="12"/>
          </p:nvPr>
        </p:nvSpPr>
        <p:spPr/>
        <p:txBody>
          <a:bodyPr/>
          <a:lstStyle/>
          <a:p>
            <a:fld id="{6F8BC31D-3E82-AD4E-AEB1-833F69F4714A}" type="slidenum">
              <a:rPr lang="sv-SE" smtClean="0">
                <a:solidFill>
                  <a:prstClr val="white"/>
                </a:solidFill>
              </a:rPr>
              <a:pPr/>
              <a:t>‹#›</a:t>
            </a:fld>
            <a:endParaRPr lang="sv-SE">
              <a:solidFill>
                <a:prstClr val="white"/>
              </a:solidFill>
            </a:endParaRPr>
          </a:p>
        </p:txBody>
      </p:sp>
    </p:spTree>
    <p:extLst>
      <p:ext uri="{BB962C8B-B14F-4D97-AF65-F5344CB8AC3E}">
        <p14:creationId xmlns:p14="http://schemas.microsoft.com/office/powerpoint/2010/main" val="210997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F5CA1CCF-1627-9A98-58DC-70006B19A496}"/>
              </a:ext>
            </a:extLst>
          </p:cNvPr>
          <p:cNvSpPr>
            <a:spLocks noGrp="1"/>
          </p:cNvSpPr>
          <p:nvPr>
            <p:ph type="pic" sz="quarter" idx="13"/>
          </p:nvPr>
        </p:nvSpPr>
        <p:spPr bwMode="ltGray">
          <a:xfrm>
            <a:off x="215900" y="228599"/>
            <a:ext cx="11749088" cy="5646739"/>
          </a:xfrm>
          <a:solidFill>
            <a:schemeClr val="bg2"/>
          </a:solidFill>
        </p:spPr>
        <p:txBody>
          <a:bodyPr>
            <a:normAutofit/>
          </a:bodyPr>
          <a:lstStyle>
            <a:lvl1pPr marL="0" indent="0">
              <a:buNone/>
              <a:defRPr sz="20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2756C4A8-C072-0675-7A4E-57F843E77951}"/>
              </a:ext>
            </a:extLst>
          </p:cNvPr>
          <p:cNvSpPr>
            <a:spLocks noGrp="1"/>
          </p:cNvSpPr>
          <p:nvPr>
            <p:ph type="dt" sz="half" idx="10"/>
          </p:nvPr>
        </p:nvSpPr>
        <p:spPr/>
        <p:txBody>
          <a:bodyPr/>
          <a:lstStyle/>
          <a:p>
            <a:fld id="{E47C1D40-639A-4468-B5AA-B35F6F357341}" type="datetime1">
              <a:rPr lang="sv-SE" smtClean="0"/>
              <a:t>2026-05-30</a:t>
            </a:fld>
            <a:endParaRPr lang="sv-SE"/>
          </a:p>
        </p:txBody>
      </p:sp>
      <p:sp>
        <p:nvSpPr>
          <p:cNvPr id="5" name="Platshållare för sidfot 4">
            <a:extLst>
              <a:ext uri="{FF2B5EF4-FFF2-40B4-BE49-F238E27FC236}">
                <a16:creationId xmlns:a16="http://schemas.microsoft.com/office/drawing/2014/main" id="{A24DEC1B-241F-9498-D597-747AF29715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1EC771-122C-AEA4-361B-90D9FA1D0E12}"/>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2" name="Rubrik 1">
            <a:extLst>
              <a:ext uri="{FF2B5EF4-FFF2-40B4-BE49-F238E27FC236}">
                <a16:creationId xmlns:a16="http://schemas.microsoft.com/office/drawing/2014/main" id="{600D3EE7-15EA-89F9-EA49-6CCD130B7A5B}"/>
              </a:ext>
            </a:extLst>
          </p:cNvPr>
          <p:cNvSpPr>
            <a:spLocks noGrp="1"/>
          </p:cNvSpPr>
          <p:nvPr>
            <p:ph type="ctrTitle" hasCustomPrompt="1"/>
          </p:nvPr>
        </p:nvSpPr>
        <p:spPr>
          <a:xfrm>
            <a:off x="444500" y="1209680"/>
            <a:ext cx="11291888" cy="2105024"/>
          </a:xfrm>
        </p:spPr>
        <p:txBody>
          <a:bodyPr anchor="b"/>
          <a:lstStyle>
            <a:lvl1pPr algn="ctr">
              <a:defRPr sz="6000"/>
            </a:lvl1pPr>
          </a:lstStyle>
          <a:p>
            <a:r>
              <a:rPr lang="sv-SE" dirty="0"/>
              <a:t>Rubrik</a:t>
            </a:r>
          </a:p>
        </p:txBody>
      </p:sp>
      <p:sp>
        <p:nvSpPr>
          <p:cNvPr id="13" name="Underrubrik 2">
            <a:extLst>
              <a:ext uri="{FF2B5EF4-FFF2-40B4-BE49-F238E27FC236}">
                <a16:creationId xmlns:a16="http://schemas.microsoft.com/office/drawing/2014/main" id="{FE3DE129-C0E0-1E4D-5F6B-5CBAB8EFC99B}"/>
              </a:ext>
            </a:extLst>
          </p:cNvPr>
          <p:cNvSpPr>
            <a:spLocks noGrp="1"/>
          </p:cNvSpPr>
          <p:nvPr>
            <p:ph type="subTitle" idx="1" hasCustomPrompt="1"/>
          </p:nvPr>
        </p:nvSpPr>
        <p:spPr>
          <a:xfrm>
            <a:off x="444500" y="3614744"/>
            <a:ext cx="11291888" cy="1440000"/>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9420635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C5A2AE9-A914-E73C-84F4-C37CF9F7949F}"/>
              </a:ext>
            </a:extLst>
          </p:cNvPr>
          <p:cNvSpPr>
            <a:spLocks noGrp="1"/>
          </p:cNvSpPr>
          <p:nvPr>
            <p:ph idx="1"/>
          </p:nvPr>
        </p:nvSpPr>
        <p:spPr>
          <a:xfrm>
            <a:off x="444500" y="1808163"/>
            <a:ext cx="11291888" cy="384968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8BD5DA4-4556-30BE-863B-CEC3C0919562}"/>
              </a:ext>
            </a:extLst>
          </p:cNvPr>
          <p:cNvSpPr>
            <a:spLocks noGrp="1"/>
          </p:cNvSpPr>
          <p:nvPr>
            <p:ph type="dt" sz="half" idx="10"/>
          </p:nvPr>
        </p:nvSpPr>
        <p:spPr/>
        <p:txBody>
          <a:bodyPr/>
          <a:lstStyle/>
          <a:p>
            <a:fld id="{5BF4ABC3-54B2-4AAB-BDDB-3AA839E49310}" type="datetime1">
              <a:rPr lang="sv-SE" smtClean="0"/>
              <a:t>2026-05-30</a:t>
            </a:fld>
            <a:endParaRPr lang="sv-SE"/>
          </a:p>
        </p:txBody>
      </p:sp>
      <p:sp>
        <p:nvSpPr>
          <p:cNvPr id="5" name="Platshållare för sidfot 4">
            <a:extLst>
              <a:ext uri="{FF2B5EF4-FFF2-40B4-BE49-F238E27FC236}">
                <a16:creationId xmlns:a16="http://schemas.microsoft.com/office/drawing/2014/main" id="{C1980EC4-4D11-EF83-B624-723DD2E7F9C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784BC2-3A5E-A85F-9A43-F5C13756162D}"/>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2" name="Rubrik 1">
            <a:extLst>
              <a:ext uri="{FF2B5EF4-FFF2-40B4-BE49-F238E27FC236}">
                <a16:creationId xmlns:a16="http://schemas.microsoft.com/office/drawing/2014/main" id="{C7C419A8-2D83-94C4-22F9-CCA8E37DE669}"/>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356504993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D0A542-B440-F338-FC91-791758EA2322}"/>
              </a:ext>
            </a:extLst>
          </p:cNvPr>
          <p:cNvSpPr>
            <a:spLocks noGrp="1"/>
          </p:cNvSpPr>
          <p:nvPr>
            <p:ph type="title" hasCustomPrompt="1"/>
          </p:nvPr>
        </p:nvSpPr>
        <p:spPr>
          <a:xfrm>
            <a:off x="444500" y="2020999"/>
            <a:ext cx="11291888" cy="2754312"/>
          </a:xfrm>
        </p:spPr>
        <p:txBody>
          <a:bodyPr anchor="b">
            <a:normAutofit/>
          </a:bodyPr>
          <a:lstStyle>
            <a:lvl1pPr>
              <a:defRPr sz="4400"/>
            </a:lvl1pPr>
          </a:lstStyle>
          <a:p>
            <a:r>
              <a:rPr lang="sv-SE" dirty="0"/>
              <a:t>Avsnittsrubrik</a:t>
            </a:r>
          </a:p>
        </p:txBody>
      </p:sp>
      <p:sp>
        <p:nvSpPr>
          <p:cNvPr id="3" name="Platshållare för text 2">
            <a:extLst>
              <a:ext uri="{FF2B5EF4-FFF2-40B4-BE49-F238E27FC236}">
                <a16:creationId xmlns:a16="http://schemas.microsoft.com/office/drawing/2014/main" id="{42653A33-BB19-85CB-19CE-BAA414C4152B}"/>
              </a:ext>
            </a:extLst>
          </p:cNvPr>
          <p:cNvSpPr>
            <a:spLocks noGrp="1"/>
          </p:cNvSpPr>
          <p:nvPr>
            <p:ph type="body" idx="1" hasCustomPrompt="1"/>
          </p:nvPr>
        </p:nvSpPr>
        <p:spPr>
          <a:xfrm>
            <a:off x="444500" y="4802300"/>
            <a:ext cx="11291888" cy="855550"/>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Underrubrik</a:t>
            </a:r>
          </a:p>
        </p:txBody>
      </p:sp>
      <p:sp>
        <p:nvSpPr>
          <p:cNvPr id="4" name="Platshållare för datum 3">
            <a:extLst>
              <a:ext uri="{FF2B5EF4-FFF2-40B4-BE49-F238E27FC236}">
                <a16:creationId xmlns:a16="http://schemas.microsoft.com/office/drawing/2014/main" id="{DCBD24B2-2C87-9FA6-511C-EEC14B3D7CA6}"/>
              </a:ext>
            </a:extLst>
          </p:cNvPr>
          <p:cNvSpPr>
            <a:spLocks noGrp="1"/>
          </p:cNvSpPr>
          <p:nvPr>
            <p:ph type="dt" sz="half" idx="10"/>
          </p:nvPr>
        </p:nvSpPr>
        <p:spPr/>
        <p:txBody>
          <a:bodyPr/>
          <a:lstStyle/>
          <a:p>
            <a:fld id="{3F63CB05-455A-4ADC-B8CE-1997C6EE2C6B}" type="datetime1">
              <a:rPr lang="sv-SE" smtClean="0"/>
              <a:t>2026-05-30</a:t>
            </a:fld>
            <a:endParaRPr lang="sv-SE"/>
          </a:p>
        </p:txBody>
      </p:sp>
      <p:sp>
        <p:nvSpPr>
          <p:cNvPr id="5" name="Platshållare för sidfot 4">
            <a:extLst>
              <a:ext uri="{FF2B5EF4-FFF2-40B4-BE49-F238E27FC236}">
                <a16:creationId xmlns:a16="http://schemas.microsoft.com/office/drawing/2014/main" id="{5EEA17A8-6586-3420-0322-EB938361B1E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0AD8F61-CE14-CCAB-AD29-AC37AB2359CA}"/>
              </a:ext>
            </a:extLst>
          </p:cNvPr>
          <p:cNvSpPr>
            <a:spLocks noGrp="1"/>
          </p:cNvSpPr>
          <p:nvPr>
            <p:ph type="sldNum" sz="quarter" idx="12"/>
          </p:nvPr>
        </p:nvSpPr>
        <p:spPr/>
        <p:txBody>
          <a:bodyPr/>
          <a:lstStyle/>
          <a:p>
            <a:fld id="{655E820F-A968-4FCB-8F7B-574C087D0881}" type="slidenum">
              <a:rPr lang="sv-SE" smtClean="0"/>
              <a:t>‹#›</a:t>
            </a:fld>
            <a:endParaRPr lang="sv-SE"/>
          </a:p>
        </p:txBody>
      </p:sp>
    </p:spTree>
    <p:extLst>
      <p:ext uri="{BB962C8B-B14F-4D97-AF65-F5344CB8AC3E}">
        <p14:creationId xmlns:p14="http://schemas.microsoft.com/office/powerpoint/2010/main" val="270234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148E172-E5C0-B960-CF99-BA2F24B1F728}"/>
              </a:ext>
            </a:extLst>
          </p:cNvPr>
          <p:cNvSpPr>
            <a:spLocks noGrp="1"/>
          </p:cNvSpPr>
          <p:nvPr>
            <p:ph sz="half" idx="1"/>
          </p:nvPr>
        </p:nvSpPr>
        <p:spPr>
          <a:xfrm>
            <a:off x="444499" y="1825625"/>
            <a:ext cx="5418419" cy="3832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650C938-A335-D9FE-66C6-3614920D1629}"/>
              </a:ext>
            </a:extLst>
          </p:cNvPr>
          <p:cNvSpPr>
            <a:spLocks noGrp="1"/>
          </p:cNvSpPr>
          <p:nvPr>
            <p:ph sz="half" idx="2"/>
          </p:nvPr>
        </p:nvSpPr>
        <p:spPr>
          <a:xfrm>
            <a:off x="6325496" y="1825625"/>
            <a:ext cx="5410892" cy="3832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0069D903-BE80-16F0-2A19-1EE775F8FFC0}"/>
              </a:ext>
            </a:extLst>
          </p:cNvPr>
          <p:cNvSpPr>
            <a:spLocks noGrp="1"/>
          </p:cNvSpPr>
          <p:nvPr>
            <p:ph type="dt" sz="half" idx="10"/>
          </p:nvPr>
        </p:nvSpPr>
        <p:spPr/>
        <p:txBody>
          <a:bodyPr/>
          <a:lstStyle/>
          <a:p>
            <a:fld id="{39AB1295-B03C-4A78-9696-8348E63F0AF7}" type="datetime1">
              <a:rPr lang="sv-SE" smtClean="0"/>
              <a:t>2026-05-30</a:t>
            </a:fld>
            <a:endParaRPr lang="sv-SE"/>
          </a:p>
        </p:txBody>
      </p:sp>
      <p:sp>
        <p:nvSpPr>
          <p:cNvPr id="6" name="Platshållare för sidfot 5">
            <a:extLst>
              <a:ext uri="{FF2B5EF4-FFF2-40B4-BE49-F238E27FC236}">
                <a16:creationId xmlns:a16="http://schemas.microsoft.com/office/drawing/2014/main" id="{5651D3F1-B715-0CBE-BFEE-AE25724625E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5F0009-7FAF-C64B-3DB8-0E1487539D62}"/>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1" name="Rubrik 1">
            <a:extLst>
              <a:ext uri="{FF2B5EF4-FFF2-40B4-BE49-F238E27FC236}">
                <a16:creationId xmlns:a16="http://schemas.microsoft.com/office/drawing/2014/main" id="{819CC5B2-7B7E-B5E7-340A-4A33F064809D}"/>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20795753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854CC55-1FC0-F31A-F30C-84EF2304DA09}"/>
              </a:ext>
            </a:extLst>
          </p:cNvPr>
          <p:cNvSpPr>
            <a:spLocks noGrp="1"/>
          </p:cNvSpPr>
          <p:nvPr>
            <p:ph type="body" idx="1"/>
          </p:nvPr>
        </p:nvSpPr>
        <p:spPr>
          <a:xfrm>
            <a:off x="446089" y="1808163"/>
            <a:ext cx="5427586"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8AFDC81-BF50-0EA8-9D7E-6836E5128E18}"/>
              </a:ext>
            </a:extLst>
          </p:cNvPr>
          <p:cNvSpPr>
            <a:spLocks noGrp="1"/>
          </p:cNvSpPr>
          <p:nvPr>
            <p:ph sz="half" idx="2"/>
          </p:nvPr>
        </p:nvSpPr>
        <p:spPr>
          <a:xfrm>
            <a:off x="446088" y="2600325"/>
            <a:ext cx="5416829" cy="3057525"/>
          </a:xfrm>
        </p:spPr>
        <p:txBody>
          <a:bodyPr>
            <a:normAutofit/>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305E0DE-9CF3-410C-C330-37F87BE7C369}"/>
              </a:ext>
            </a:extLst>
          </p:cNvPr>
          <p:cNvSpPr>
            <a:spLocks noGrp="1"/>
          </p:cNvSpPr>
          <p:nvPr>
            <p:ph type="body" sz="quarter" idx="3"/>
          </p:nvPr>
        </p:nvSpPr>
        <p:spPr>
          <a:xfrm>
            <a:off x="6314739" y="1808163"/>
            <a:ext cx="5421649"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14F56A1-FF4E-F478-4428-5FC4FFE453D6}"/>
              </a:ext>
            </a:extLst>
          </p:cNvPr>
          <p:cNvSpPr>
            <a:spLocks noGrp="1"/>
          </p:cNvSpPr>
          <p:nvPr>
            <p:ph sz="quarter" idx="4"/>
          </p:nvPr>
        </p:nvSpPr>
        <p:spPr>
          <a:xfrm>
            <a:off x="6314739" y="2600325"/>
            <a:ext cx="5421650" cy="3057525"/>
          </a:xfrm>
        </p:spPr>
        <p:txBody>
          <a:bodyPr>
            <a:normAutofit/>
          </a:bodyPr>
          <a:lstStyle>
            <a:lvl1pPr>
              <a:defRPr sz="2400"/>
            </a:lvl1pPr>
            <a:lvl2pPr>
              <a:defRPr sz="2400"/>
            </a:lvl2pPr>
            <a:lvl3pPr>
              <a:defRPr sz="2400"/>
            </a:lvl3pPr>
            <a:lvl4pPr>
              <a:defRPr sz="2400"/>
            </a:lvl4pPr>
            <a:lvl5pPr>
              <a:defRPr sz="24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5774DB09-23DB-7DD2-6CCA-C9898CCDB8AA}"/>
              </a:ext>
            </a:extLst>
          </p:cNvPr>
          <p:cNvSpPr>
            <a:spLocks noGrp="1"/>
          </p:cNvSpPr>
          <p:nvPr>
            <p:ph type="dt" sz="half" idx="10"/>
          </p:nvPr>
        </p:nvSpPr>
        <p:spPr/>
        <p:txBody>
          <a:bodyPr/>
          <a:lstStyle/>
          <a:p>
            <a:fld id="{C94A6839-D92F-4BD3-B2A9-A9BA506E9C5E}" type="datetime1">
              <a:rPr lang="sv-SE" smtClean="0"/>
              <a:t>2026-05-30</a:t>
            </a:fld>
            <a:endParaRPr lang="sv-SE"/>
          </a:p>
        </p:txBody>
      </p:sp>
      <p:sp>
        <p:nvSpPr>
          <p:cNvPr id="8" name="Platshållare för sidfot 7">
            <a:extLst>
              <a:ext uri="{FF2B5EF4-FFF2-40B4-BE49-F238E27FC236}">
                <a16:creationId xmlns:a16="http://schemas.microsoft.com/office/drawing/2014/main" id="{B6E14D96-FF0A-4BA8-6CD5-1D0A4B21973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AAB43C5-F26B-FD65-ABC4-E8CB7DFFEB45}"/>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3" name="Rubrik 1">
            <a:extLst>
              <a:ext uri="{FF2B5EF4-FFF2-40B4-BE49-F238E27FC236}">
                <a16:creationId xmlns:a16="http://schemas.microsoft.com/office/drawing/2014/main" id="{245501FB-4B9A-F648-2D2A-5103D2DC53E7}"/>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274493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innehåll + bild">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519C6034-52F3-0B17-F748-27D9471B0E81}"/>
              </a:ext>
            </a:extLst>
          </p:cNvPr>
          <p:cNvSpPr>
            <a:spLocks noGrp="1"/>
          </p:cNvSpPr>
          <p:nvPr>
            <p:ph type="dt" sz="half" idx="10"/>
          </p:nvPr>
        </p:nvSpPr>
        <p:spPr/>
        <p:txBody>
          <a:bodyPr/>
          <a:lstStyle/>
          <a:p>
            <a:fld id="{5A214CB5-2090-4D47-B90A-E443BFF6ABAA}" type="datetime1">
              <a:rPr lang="sv-SE" smtClean="0"/>
              <a:t>2026-05-30</a:t>
            </a:fld>
            <a:endParaRPr lang="sv-SE"/>
          </a:p>
        </p:txBody>
      </p:sp>
      <p:sp>
        <p:nvSpPr>
          <p:cNvPr id="6" name="Platshållare för sidfot 5">
            <a:extLst>
              <a:ext uri="{FF2B5EF4-FFF2-40B4-BE49-F238E27FC236}">
                <a16:creationId xmlns:a16="http://schemas.microsoft.com/office/drawing/2014/main" id="{9A1643B3-93C5-F13A-17DB-351B6E6471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DD480A-212E-A77F-68A4-1062C0DA2C3F}"/>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10" name="Platshållare för bild 9">
            <a:extLst>
              <a:ext uri="{FF2B5EF4-FFF2-40B4-BE49-F238E27FC236}">
                <a16:creationId xmlns:a16="http://schemas.microsoft.com/office/drawing/2014/main" id="{2CD99249-45DF-8617-CA30-D0EE526DDEC0}"/>
              </a:ext>
            </a:extLst>
          </p:cNvPr>
          <p:cNvSpPr>
            <a:spLocks noGrp="1"/>
          </p:cNvSpPr>
          <p:nvPr>
            <p:ph type="pic" sz="quarter" idx="13"/>
          </p:nvPr>
        </p:nvSpPr>
        <p:spPr bwMode="ltGray">
          <a:xfrm>
            <a:off x="6096000" y="228600"/>
            <a:ext cx="5868988" cy="5646738"/>
          </a:xfrm>
          <a:solidFill>
            <a:schemeClr val="bg2"/>
          </a:solidFill>
        </p:spPr>
        <p:txBody>
          <a:bodyPr>
            <a:normAutofit/>
          </a:bodyPr>
          <a:lstStyle>
            <a:lvl1pPr marL="0" indent="0">
              <a:buNone/>
              <a:defRPr sz="1800"/>
            </a:lvl1pPr>
          </a:lstStyle>
          <a:p>
            <a:r>
              <a:rPr lang="sv-SE"/>
              <a:t>Klicka på ikonen för att lägga till en bild</a:t>
            </a:r>
          </a:p>
        </p:txBody>
      </p:sp>
      <p:sp>
        <p:nvSpPr>
          <p:cNvPr id="11" name="Rubrik 1">
            <a:extLst>
              <a:ext uri="{FF2B5EF4-FFF2-40B4-BE49-F238E27FC236}">
                <a16:creationId xmlns:a16="http://schemas.microsoft.com/office/drawing/2014/main" id="{00610CFB-F7CC-9852-5535-53B043F0912D}"/>
              </a:ext>
            </a:extLst>
          </p:cNvPr>
          <p:cNvSpPr>
            <a:spLocks noGrp="1"/>
          </p:cNvSpPr>
          <p:nvPr>
            <p:ph type="title" hasCustomPrompt="1"/>
          </p:nvPr>
        </p:nvSpPr>
        <p:spPr>
          <a:xfrm>
            <a:off x="444500" y="452438"/>
            <a:ext cx="5450691" cy="1084264"/>
          </a:xfrm>
        </p:spPr>
        <p:txBody>
          <a:bodyPr/>
          <a:lstStyle>
            <a:lvl1pPr>
              <a:defRPr/>
            </a:lvl1pPr>
          </a:lstStyle>
          <a:p>
            <a:r>
              <a:rPr lang="sv-SE" dirty="0"/>
              <a:t>Rubrik</a:t>
            </a:r>
          </a:p>
        </p:txBody>
      </p:sp>
      <p:sp>
        <p:nvSpPr>
          <p:cNvPr id="12" name="Platshållare för innehåll 2">
            <a:extLst>
              <a:ext uri="{FF2B5EF4-FFF2-40B4-BE49-F238E27FC236}">
                <a16:creationId xmlns:a16="http://schemas.microsoft.com/office/drawing/2014/main" id="{3EC636ED-1CFC-193B-A68C-EB91A56F7C8D}"/>
              </a:ext>
            </a:extLst>
          </p:cNvPr>
          <p:cNvSpPr>
            <a:spLocks noGrp="1"/>
          </p:cNvSpPr>
          <p:nvPr>
            <p:ph sz="half" idx="1"/>
          </p:nvPr>
        </p:nvSpPr>
        <p:spPr>
          <a:xfrm>
            <a:off x="444499" y="1825625"/>
            <a:ext cx="5418419" cy="3832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061578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4EE1F3A-8AC5-C62F-420E-C61CE7D62481}"/>
              </a:ext>
            </a:extLst>
          </p:cNvPr>
          <p:cNvSpPr>
            <a:spLocks noGrp="1"/>
          </p:cNvSpPr>
          <p:nvPr>
            <p:ph type="dt" sz="half" idx="10"/>
          </p:nvPr>
        </p:nvSpPr>
        <p:spPr/>
        <p:txBody>
          <a:bodyPr/>
          <a:lstStyle/>
          <a:p>
            <a:fld id="{85AF55AE-2B2F-400E-9612-CCE462099738}" type="datetime1">
              <a:rPr lang="sv-SE" smtClean="0"/>
              <a:t>2026-05-30</a:t>
            </a:fld>
            <a:endParaRPr lang="sv-SE"/>
          </a:p>
        </p:txBody>
      </p:sp>
      <p:sp>
        <p:nvSpPr>
          <p:cNvPr id="4" name="Platshållare för sidfot 3">
            <a:extLst>
              <a:ext uri="{FF2B5EF4-FFF2-40B4-BE49-F238E27FC236}">
                <a16:creationId xmlns:a16="http://schemas.microsoft.com/office/drawing/2014/main" id="{96443C24-F7E7-D15C-52DD-E912C0C1682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6908986-82F6-E731-6676-4274D8509288}"/>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9" name="Rubrik 1">
            <a:extLst>
              <a:ext uri="{FF2B5EF4-FFF2-40B4-BE49-F238E27FC236}">
                <a16:creationId xmlns:a16="http://schemas.microsoft.com/office/drawing/2014/main" id="{BDD28CEF-7347-9370-9098-C834FF27DB49}"/>
              </a:ext>
            </a:extLst>
          </p:cNvPr>
          <p:cNvSpPr>
            <a:spLocks noGrp="1"/>
          </p:cNvSpPr>
          <p:nvPr>
            <p:ph type="title" hasCustomPrompt="1"/>
          </p:nvPr>
        </p:nvSpPr>
        <p:spPr>
          <a:xfrm>
            <a:off x="444500" y="452438"/>
            <a:ext cx="11291888" cy="1084264"/>
          </a:xfrm>
        </p:spPr>
        <p:txBody>
          <a:bodyPr/>
          <a:lstStyle>
            <a:lvl1pPr>
              <a:defRPr/>
            </a:lvl1pPr>
          </a:lstStyle>
          <a:p>
            <a:r>
              <a:rPr lang="sv-SE" dirty="0"/>
              <a:t>Rubrik</a:t>
            </a:r>
          </a:p>
        </p:txBody>
      </p:sp>
    </p:spTree>
    <p:extLst>
      <p:ext uri="{BB962C8B-B14F-4D97-AF65-F5344CB8AC3E}">
        <p14:creationId xmlns:p14="http://schemas.microsoft.com/office/powerpoint/2010/main" val="187336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6533111-DD6A-51B6-CCA7-0650BD020E42}"/>
              </a:ext>
            </a:extLst>
          </p:cNvPr>
          <p:cNvSpPr>
            <a:spLocks noGrp="1"/>
          </p:cNvSpPr>
          <p:nvPr>
            <p:ph type="dt" sz="half" idx="10"/>
          </p:nvPr>
        </p:nvSpPr>
        <p:spPr/>
        <p:txBody>
          <a:bodyPr/>
          <a:lstStyle/>
          <a:p>
            <a:fld id="{8C5902A6-0531-42A3-83FC-DD42D9FA439F}" type="datetime1">
              <a:rPr lang="sv-SE" smtClean="0"/>
              <a:t>2026-05-30</a:t>
            </a:fld>
            <a:endParaRPr lang="sv-SE"/>
          </a:p>
        </p:txBody>
      </p:sp>
      <p:sp>
        <p:nvSpPr>
          <p:cNvPr id="3" name="Platshållare för sidfot 2">
            <a:extLst>
              <a:ext uri="{FF2B5EF4-FFF2-40B4-BE49-F238E27FC236}">
                <a16:creationId xmlns:a16="http://schemas.microsoft.com/office/drawing/2014/main" id="{1289DFC0-073F-75EA-44BE-0B5DAC0BFB1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8C3A1E7-07C9-80DB-8961-E7E02C774A4C}"/>
              </a:ext>
            </a:extLst>
          </p:cNvPr>
          <p:cNvSpPr>
            <a:spLocks noGrp="1"/>
          </p:cNvSpPr>
          <p:nvPr>
            <p:ph type="sldNum" sz="quarter" idx="12"/>
          </p:nvPr>
        </p:nvSpPr>
        <p:spPr/>
        <p:txBody>
          <a:bodyPr/>
          <a:lstStyle/>
          <a:p>
            <a:fld id="{655E820F-A968-4FCB-8F7B-574C087D0881}" type="slidenum">
              <a:rPr lang="sv-SE" smtClean="0"/>
              <a:t>‹#›</a:t>
            </a:fld>
            <a:endParaRPr lang="sv-SE"/>
          </a:p>
        </p:txBody>
      </p:sp>
      <p:sp>
        <p:nvSpPr>
          <p:cNvPr id="5" name="Platshållare för bild 7">
            <a:extLst>
              <a:ext uri="{FF2B5EF4-FFF2-40B4-BE49-F238E27FC236}">
                <a16:creationId xmlns:a16="http://schemas.microsoft.com/office/drawing/2014/main" id="{9CAAEC43-E32B-9240-C246-2E5E877B7DAF}"/>
              </a:ext>
            </a:extLst>
          </p:cNvPr>
          <p:cNvSpPr>
            <a:spLocks noGrp="1"/>
          </p:cNvSpPr>
          <p:nvPr>
            <p:ph type="pic" sz="quarter" idx="13"/>
          </p:nvPr>
        </p:nvSpPr>
        <p:spPr bwMode="ltGray">
          <a:xfrm>
            <a:off x="215900" y="228599"/>
            <a:ext cx="11749088" cy="5646739"/>
          </a:xfrm>
          <a:solidFill>
            <a:schemeClr val="bg2"/>
          </a:solidFill>
        </p:spPr>
        <p:txBody>
          <a:bodyPr>
            <a:normAutofit/>
          </a:bodyPr>
          <a:lstStyle>
            <a:lvl1pPr marL="0" indent="0">
              <a:buNone/>
              <a:defRPr sz="2000"/>
            </a:lvl1pPr>
          </a:lstStyle>
          <a:p>
            <a:r>
              <a:rPr lang="sv-SE"/>
              <a:t>Klicka på ikonen för att lägga till en bild</a:t>
            </a:r>
            <a:endParaRPr lang="sv-SE" dirty="0"/>
          </a:p>
        </p:txBody>
      </p:sp>
    </p:spTree>
    <p:extLst>
      <p:ext uri="{BB962C8B-B14F-4D97-AF65-F5344CB8AC3E}">
        <p14:creationId xmlns:p14="http://schemas.microsoft.com/office/powerpoint/2010/main" val="196299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1A8378E-E4ED-D587-A637-78C4ED66A552}"/>
              </a:ext>
            </a:extLst>
          </p:cNvPr>
          <p:cNvSpPr>
            <a:spLocks noGrp="1"/>
          </p:cNvSpPr>
          <p:nvPr>
            <p:ph type="title"/>
          </p:nvPr>
        </p:nvSpPr>
        <p:spPr>
          <a:xfrm>
            <a:off x="838200" y="368299"/>
            <a:ext cx="10515600" cy="1084264"/>
          </a:xfrm>
          <a:prstGeom prst="rect">
            <a:avLst/>
          </a:prstGeom>
        </p:spPr>
        <p:txBody>
          <a:bodyPr vert="horz" lIns="0" tIns="0" rIns="0" bIns="0" rtlCol="0" anchor="b">
            <a:normAutofit/>
          </a:bodyPr>
          <a:lstStyle/>
          <a:p>
            <a:r>
              <a:rPr lang="sv-SE" dirty="0"/>
              <a:t>Rubrik</a:t>
            </a:r>
          </a:p>
        </p:txBody>
      </p:sp>
      <p:sp>
        <p:nvSpPr>
          <p:cNvPr id="3" name="Platshållare för text 2">
            <a:extLst>
              <a:ext uri="{FF2B5EF4-FFF2-40B4-BE49-F238E27FC236}">
                <a16:creationId xmlns:a16="http://schemas.microsoft.com/office/drawing/2014/main" id="{A89789B8-D2E7-296B-1E8D-457CFBF02162}"/>
              </a:ext>
            </a:extLst>
          </p:cNvPr>
          <p:cNvSpPr>
            <a:spLocks noGrp="1"/>
          </p:cNvSpPr>
          <p:nvPr>
            <p:ph type="body" idx="1"/>
          </p:nvPr>
        </p:nvSpPr>
        <p:spPr>
          <a:xfrm>
            <a:off x="838200" y="1808163"/>
            <a:ext cx="10515600" cy="3849687"/>
          </a:xfrm>
          <a:prstGeom prst="rect">
            <a:avLst/>
          </a:prstGeom>
        </p:spPr>
        <p:txBody>
          <a:bodyPr vert="horz" lIns="0" tIns="0" rIns="0" bIns="0" rtlCol="0">
            <a:normAutofit/>
          </a:bodyPr>
          <a:lstStyle/>
          <a:p>
            <a:pPr lvl="0"/>
            <a:r>
              <a:rPr lang="sv-SE" dirty="0"/>
              <a:t>Nivå 1</a:t>
            </a:r>
          </a:p>
          <a:p>
            <a:pPr lvl="1"/>
            <a:r>
              <a:rPr lang="sv-SE" dirty="0"/>
              <a:t>Nivå 2</a:t>
            </a:r>
          </a:p>
          <a:p>
            <a:pPr lvl="2"/>
            <a:r>
              <a:rPr lang="sv-SE" dirty="0"/>
              <a:t>Nivå 3</a:t>
            </a:r>
          </a:p>
          <a:p>
            <a:pPr lvl="3"/>
            <a:r>
              <a:rPr lang="sv-SE" dirty="0"/>
              <a:t>Nivå 4</a:t>
            </a:r>
          </a:p>
          <a:p>
            <a:pPr lvl="4"/>
            <a:r>
              <a:rPr lang="sv-SE" dirty="0"/>
              <a:t>Nivå 5</a:t>
            </a:r>
          </a:p>
        </p:txBody>
      </p:sp>
      <p:sp>
        <p:nvSpPr>
          <p:cNvPr id="4" name="Platshållare för datum 3">
            <a:extLst>
              <a:ext uri="{FF2B5EF4-FFF2-40B4-BE49-F238E27FC236}">
                <a16:creationId xmlns:a16="http://schemas.microsoft.com/office/drawing/2014/main" id="{32EEF150-B5A7-A67E-74FE-FD602ABCB0F2}"/>
              </a:ext>
            </a:extLst>
          </p:cNvPr>
          <p:cNvSpPr>
            <a:spLocks noGrp="1"/>
          </p:cNvSpPr>
          <p:nvPr>
            <p:ph type="dt" sz="half" idx="2"/>
          </p:nvPr>
        </p:nvSpPr>
        <p:spPr>
          <a:xfrm>
            <a:off x="227013" y="6337150"/>
            <a:ext cx="1800000" cy="144000"/>
          </a:xfrm>
          <a:prstGeom prst="rect">
            <a:avLst/>
          </a:prstGeom>
        </p:spPr>
        <p:txBody>
          <a:bodyPr vert="horz" lIns="0" tIns="0" rIns="0" bIns="0" rtlCol="0" anchor="ctr"/>
          <a:lstStyle>
            <a:lvl1pPr algn="l">
              <a:defRPr sz="800">
                <a:solidFill>
                  <a:schemeClr val="tx1"/>
                </a:solidFill>
              </a:defRPr>
            </a:lvl1pPr>
          </a:lstStyle>
          <a:p>
            <a:fld id="{875B3DB3-4296-476C-BE94-BC8F202957A5}" type="datetime1">
              <a:rPr lang="sv-SE" smtClean="0"/>
              <a:t>2026-05-30</a:t>
            </a:fld>
            <a:endParaRPr lang="sv-SE"/>
          </a:p>
        </p:txBody>
      </p:sp>
      <p:sp>
        <p:nvSpPr>
          <p:cNvPr id="5" name="Platshållare för sidfot 4">
            <a:extLst>
              <a:ext uri="{FF2B5EF4-FFF2-40B4-BE49-F238E27FC236}">
                <a16:creationId xmlns:a16="http://schemas.microsoft.com/office/drawing/2014/main" id="{F7DB6D5A-5FFF-81D5-F452-F77B8AB5203A}"/>
              </a:ext>
            </a:extLst>
          </p:cNvPr>
          <p:cNvSpPr>
            <a:spLocks noGrp="1"/>
          </p:cNvSpPr>
          <p:nvPr>
            <p:ph type="ftr" sz="quarter" idx="3"/>
          </p:nvPr>
        </p:nvSpPr>
        <p:spPr>
          <a:xfrm>
            <a:off x="2460000" y="6335024"/>
            <a:ext cx="7272000" cy="292251"/>
          </a:xfrm>
          <a:prstGeom prst="rect">
            <a:avLst/>
          </a:prstGeom>
        </p:spPr>
        <p:txBody>
          <a:bodyPr vert="horz" lIns="0" tIns="0" rIns="0" bIns="0" rtlCol="0" anchor="b"/>
          <a:lstStyle>
            <a:lvl1pPr algn="ctr">
              <a:defRPr sz="8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577EAE50-900F-AFFA-4FAA-7BDB4F2AAFB6}"/>
              </a:ext>
            </a:extLst>
          </p:cNvPr>
          <p:cNvSpPr>
            <a:spLocks noGrp="1"/>
          </p:cNvSpPr>
          <p:nvPr>
            <p:ph type="sldNum" sz="quarter" idx="4"/>
          </p:nvPr>
        </p:nvSpPr>
        <p:spPr>
          <a:xfrm>
            <a:off x="227012" y="6485400"/>
            <a:ext cx="1800000" cy="144000"/>
          </a:xfrm>
          <a:prstGeom prst="rect">
            <a:avLst/>
          </a:prstGeom>
        </p:spPr>
        <p:txBody>
          <a:bodyPr vert="horz" lIns="0" tIns="0" rIns="0" bIns="0" rtlCol="0" anchor="ctr"/>
          <a:lstStyle>
            <a:lvl1pPr algn="l">
              <a:defRPr sz="800">
                <a:solidFill>
                  <a:schemeClr val="tx1"/>
                </a:solidFill>
              </a:defRPr>
            </a:lvl1pPr>
          </a:lstStyle>
          <a:p>
            <a:fld id="{655E820F-A968-4FCB-8F7B-574C087D0881}" type="slidenum">
              <a:rPr lang="sv-SE" smtClean="0"/>
              <a:pPr/>
              <a:t>‹#›</a:t>
            </a:fld>
            <a:endParaRPr lang="sv-SE"/>
          </a:p>
        </p:txBody>
      </p:sp>
      <p:cxnSp>
        <p:nvCxnSpPr>
          <p:cNvPr id="10" name="Rak koppling 9">
            <a:extLst>
              <a:ext uri="{FF2B5EF4-FFF2-40B4-BE49-F238E27FC236}">
                <a16:creationId xmlns:a16="http://schemas.microsoft.com/office/drawing/2014/main" id="{13684BA9-3ADB-AE07-E1AB-D1353F050C90}"/>
              </a:ext>
            </a:extLst>
          </p:cNvPr>
          <p:cNvCxnSpPr>
            <a:cxnSpLocks/>
          </p:cNvCxnSpPr>
          <p:nvPr userDrawn="1"/>
        </p:nvCxnSpPr>
        <p:spPr>
          <a:xfrm>
            <a:off x="227013" y="6115050"/>
            <a:ext cx="11737975"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5" name="Bildobjekt 14" descr="En bild som visar svart, mörker&#10;&#10;Automatiskt genererad beskrivning">
            <a:extLst>
              <a:ext uri="{FF2B5EF4-FFF2-40B4-BE49-F238E27FC236}">
                <a16:creationId xmlns:a16="http://schemas.microsoft.com/office/drawing/2014/main" id="{EA921736-777A-A2D9-55E7-D1DD98339D02}"/>
              </a:ext>
            </a:extLst>
          </p:cNvPr>
          <p:cNvPicPr>
            <a:picLocks noChangeAspect="1"/>
          </p:cNvPicPr>
          <p:nvPr userDrawn="1"/>
        </p:nvPicPr>
        <p:blipFill>
          <a:blip r:embed="rId15"/>
          <a:stretch>
            <a:fillRect/>
          </a:stretch>
        </p:blipFill>
        <p:spPr>
          <a:xfrm>
            <a:off x="10696354" y="6047922"/>
            <a:ext cx="1534899" cy="785590"/>
          </a:xfrm>
          <a:prstGeom prst="rect">
            <a:avLst/>
          </a:prstGeom>
        </p:spPr>
      </p:pic>
    </p:spTree>
    <p:extLst>
      <p:ext uri="{BB962C8B-B14F-4D97-AF65-F5344CB8AC3E}">
        <p14:creationId xmlns:p14="http://schemas.microsoft.com/office/powerpoint/2010/main" val="238910614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1" r:id="rId4"/>
    <p:sldLayoutId id="2147483652" r:id="rId5"/>
    <p:sldLayoutId id="2147483653" r:id="rId6"/>
    <p:sldLayoutId id="2147483656" r:id="rId7"/>
    <p:sldLayoutId id="2147483654" r:id="rId8"/>
    <p:sldLayoutId id="2147483658" r:id="rId9"/>
    <p:sldLayoutId id="2147483655" r:id="rId10"/>
    <p:sldLayoutId id="2147483659" r:id="rId11"/>
    <p:sldLayoutId id="2147483660" r:id="rId12"/>
    <p:sldLayoutId id="2147483670" r:id="rId13"/>
  </p:sldLayoutIdLst>
  <p:hf hdr="0" ftr="0" dt="0"/>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66713" indent="-366713" algn="l" defTabSz="914400" rtl="0" eaLnBrk="1" latinLnBrk="0" hangingPunct="1">
        <a:lnSpc>
          <a:spcPct val="90000"/>
        </a:lnSpc>
        <a:spcBef>
          <a:spcPts val="600"/>
        </a:spcBef>
        <a:buClr>
          <a:schemeClr val="accent1"/>
        </a:buClr>
        <a:buFont typeface="Arial" panose="020B0604020202020204" pitchFamily="34" charset="0"/>
        <a:buChar char="•"/>
        <a:tabLst/>
        <a:defRPr sz="3200" kern="1200">
          <a:solidFill>
            <a:schemeClr val="tx1"/>
          </a:solidFill>
          <a:latin typeface="+mn-lt"/>
          <a:ea typeface="+mn-ea"/>
          <a:cs typeface="+mn-cs"/>
        </a:defRPr>
      </a:lvl1pPr>
      <a:lvl2pPr marL="719138" indent="-311150" algn="l" defTabSz="914400" rtl="0" eaLnBrk="1" latinLnBrk="0" hangingPunct="1">
        <a:lnSpc>
          <a:spcPct val="90000"/>
        </a:lnSpc>
        <a:spcBef>
          <a:spcPts val="600"/>
        </a:spcBef>
        <a:buClr>
          <a:schemeClr val="tx1"/>
        </a:buClr>
        <a:buFont typeface="Systemtypsnitt normalt"/>
        <a:buChar char="−"/>
        <a:tabLst/>
        <a:defRPr sz="2400" kern="1200">
          <a:solidFill>
            <a:schemeClr val="tx1"/>
          </a:solidFill>
          <a:latin typeface="+mn-lt"/>
          <a:ea typeface="+mn-ea"/>
          <a:cs typeface="+mn-cs"/>
        </a:defRPr>
      </a:lvl2pPr>
      <a:lvl3pPr marL="944563" indent="-225425" algn="l" defTabSz="914400" rtl="0" eaLnBrk="1" latinLnBrk="0" hangingPunct="1">
        <a:lnSpc>
          <a:spcPct val="90000"/>
        </a:lnSpc>
        <a:spcBef>
          <a:spcPts val="600"/>
        </a:spcBef>
        <a:buClr>
          <a:schemeClr val="tx1"/>
        </a:buClr>
        <a:buFont typeface="Arial" panose="020B0604020202020204" pitchFamily="34" charset="0"/>
        <a:buChar char="•"/>
        <a:tabLst/>
        <a:defRPr sz="2000" kern="1200">
          <a:solidFill>
            <a:schemeClr val="tx1"/>
          </a:solidFill>
          <a:latin typeface="+mn-lt"/>
          <a:ea typeface="+mn-ea"/>
          <a:cs typeface="+mn-cs"/>
        </a:defRPr>
      </a:lvl3pPr>
      <a:lvl4pPr marL="1255713" indent="-268288" algn="l" defTabSz="914400" rtl="0" eaLnBrk="1" latinLnBrk="0" hangingPunct="1">
        <a:lnSpc>
          <a:spcPct val="90000"/>
        </a:lnSpc>
        <a:spcBef>
          <a:spcPts val="600"/>
        </a:spcBef>
        <a:buClr>
          <a:schemeClr val="tx1"/>
        </a:buClr>
        <a:buFont typeface="Systemtypsnitt normalt"/>
        <a:buChar char="–"/>
        <a:tabLst/>
        <a:defRPr sz="2000" kern="1200">
          <a:solidFill>
            <a:schemeClr val="tx1"/>
          </a:solidFill>
          <a:latin typeface="+mn-lt"/>
          <a:ea typeface="+mn-ea"/>
          <a:cs typeface="+mn-cs"/>
        </a:defRPr>
      </a:lvl4pPr>
      <a:lvl5pPr marL="1511300" indent="-255588" algn="l" defTabSz="914400" rtl="0" eaLnBrk="1" latinLnBrk="0" hangingPunct="1">
        <a:lnSpc>
          <a:spcPct val="90000"/>
        </a:lnSpc>
        <a:spcBef>
          <a:spcPts val="600"/>
        </a:spcBef>
        <a:buClr>
          <a:schemeClr val="tx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6" userDrawn="1">
          <p15:clr>
            <a:srgbClr val="F26B43"/>
          </p15:clr>
        </p15:guide>
        <p15:guide id="4" pos="7537" userDrawn="1">
          <p15:clr>
            <a:srgbClr val="F26B43"/>
          </p15:clr>
        </p15:guide>
        <p15:guide id="5" orient="horz" pos="3974" userDrawn="1">
          <p15:clr>
            <a:srgbClr val="F26B43"/>
          </p15:clr>
        </p15:guide>
        <p15:guide id="6" orient="horz" pos="144" userDrawn="1">
          <p15:clr>
            <a:srgbClr val="F26B43"/>
          </p15:clr>
        </p15:guide>
        <p15:guide id="13" orient="horz" pos="4176" userDrawn="1">
          <p15:clr>
            <a:srgbClr val="F26B43"/>
          </p15:clr>
        </p15:guide>
        <p15:guide id="14" orient="horz" pos="3701" userDrawn="1">
          <p15:clr>
            <a:srgbClr val="F26B43"/>
          </p15:clr>
        </p15:guide>
        <p15:guide id="15" pos="280" userDrawn="1">
          <p15:clr>
            <a:srgbClr val="F26B43"/>
          </p15:clr>
        </p15:guide>
        <p15:guide id="16" pos="7393" userDrawn="1">
          <p15:clr>
            <a:srgbClr val="F26B43"/>
          </p15:clr>
        </p15:guide>
        <p15:guide id="17" orient="horz" pos="285" userDrawn="1">
          <p15:clr>
            <a:srgbClr val="F26B43"/>
          </p15:clr>
        </p15:guide>
        <p15:guide id="18" orient="horz" pos="3564" userDrawn="1">
          <p15:clr>
            <a:srgbClr val="F26B43"/>
          </p15:clr>
        </p15:guide>
        <p15:guide id="1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file:///C:\Users\azackris\Downloads\kommun-2025_utfall_korrigerad_2025-02-10.xlsx"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fr.wikipedia.org/wiki/T%C3%A4llber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0.sv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2" Type="http://schemas.openxmlformats.org/officeDocument/2006/relationships/image" Target="../media/image43.sv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4.sv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5.sv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6.sv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7.sv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0.sv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Prioriteringar i repris - Om något ska bli gjort behöver vi välja bort">
            <a:extLst>
              <a:ext uri="{FF2B5EF4-FFF2-40B4-BE49-F238E27FC236}">
                <a16:creationId xmlns:a16="http://schemas.microsoft.com/office/drawing/2014/main" id="{34515796-1E74-FB98-FFEF-994062C87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14" r="17008" b="1"/>
          <a:stretch/>
        </p:blipFill>
        <p:spPr bwMode="auto">
          <a:xfrm>
            <a:off x="444499" y="1825625"/>
            <a:ext cx="5418419" cy="3832225"/>
          </a:xfrm>
          <a:prstGeom prst="rect">
            <a:avLst/>
          </a:prstGeom>
          <a:solidFill>
            <a:srgbClr val="FFFFFF"/>
          </a:solidFill>
        </p:spPr>
      </p:pic>
      <p:pic>
        <p:nvPicPr>
          <p:cNvPr id="7" name="Bildobjekt 6">
            <a:extLst>
              <a:ext uri="{FF2B5EF4-FFF2-40B4-BE49-F238E27FC236}">
                <a16:creationId xmlns:a16="http://schemas.microsoft.com/office/drawing/2014/main" id="{4E9EDD17-ECF5-5C69-685E-8C28D089A2DA}"/>
              </a:ext>
            </a:extLst>
          </p:cNvPr>
          <p:cNvPicPr>
            <a:picLocks noChangeAspect="1"/>
          </p:cNvPicPr>
          <p:nvPr/>
        </p:nvPicPr>
        <p:blipFill>
          <a:blip r:embed="rId3"/>
          <a:srcRect t="28999" r="-2" b="-2"/>
          <a:stretch/>
        </p:blipFill>
        <p:spPr>
          <a:xfrm>
            <a:off x="5862918" y="1825625"/>
            <a:ext cx="5873470" cy="3832225"/>
          </a:xfrm>
          <a:prstGeom prst="rect">
            <a:avLst/>
          </a:prstGeom>
          <a:noFill/>
        </p:spPr>
      </p:pic>
      <p:sp>
        <p:nvSpPr>
          <p:cNvPr id="5" name="Platshållare för bildnummer 4">
            <a:extLst>
              <a:ext uri="{FF2B5EF4-FFF2-40B4-BE49-F238E27FC236}">
                <a16:creationId xmlns:a16="http://schemas.microsoft.com/office/drawing/2014/main" id="{6960F740-479E-F837-521D-7231396DBFBB}"/>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F8BC31D-3E82-AD4E-AEB1-833F69F4714A}" type="slidenum">
              <a:rPr lang="sv-SE" smtClean="0"/>
              <a:pPr>
                <a:spcAft>
                  <a:spcPts val="600"/>
                </a:spcAft>
              </a:pPr>
              <a:t>1</a:t>
            </a:fld>
            <a:endParaRPr lang="sv-SE"/>
          </a:p>
        </p:txBody>
      </p:sp>
      <p:sp>
        <p:nvSpPr>
          <p:cNvPr id="6" name="Rubrik 5">
            <a:extLst>
              <a:ext uri="{FF2B5EF4-FFF2-40B4-BE49-F238E27FC236}">
                <a16:creationId xmlns:a16="http://schemas.microsoft.com/office/drawing/2014/main" id="{660FF03D-460A-3D1D-0B4E-41F7C3E174DB}"/>
              </a:ext>
            </a:extLst>
          </p:cNvPr>
          <p:cNvSpPr>
            <a:spLocks noGrp="1"/>
          </p:cNvSpPr>
          <p:nvPr>
            <p:ph type="title"/>
          </p:nvPr>
        </p:nvSpPr>
        <p:spPr>
          <a:xfrm>
            <a:off x="444500" y="452438"/>
            <a:ext cx="11291888" cy="1084264"/>
          </a:xfrm>
        </p:spPr>
        <p:txBody>
          <a:bodyPr anchor="b">
            <a:normAutofit/>
          </a:bodyPr>
          <a:lstStyle/>
          <a:p>
            <a:r>
              <a:rPr lang="sv-SE" dirty="0"/>
              <a:t>Ekonomi och styrning Leksand</a:t>
            </a:r>
          </a:p>
        </p:txBody>
      </p:sp>
    </p:spTree>
    <p:extLst>
      <p:ext uri="{BB962C8B-B14F-4D97-AF65-F5344CB8AC3E}">
        <p14:creationId xmlns:p14="http://schemas.microsoft.com/office/powerpoint/2010/main" val="212476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1981201" y="1992567"/>
            <a:ext cx="2962671" cy="4133597"/>
          </a:xfrm>
        </p:spPr>
        <p:txBody>
          <a:bodyPr>
            <a:normAutofit/>
          </a:bodyPr>
          <a:lstStyle/>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Läs mer:</a:t>
            </a:r>
          </a:p>
        </p:txBody>
      </p:sp>
      <p:sp>
        <p:nvSpPr>
          <p:cNvPr id="5" name="Platshållare för bildnummer 4"/>
          <p:cNvSpPr>
            <a:spLocks noGrp="1"/>
          </p:cNvSpPr>
          <p:nvPr>
            <p:ph type="sldNum" sz="quarter" idx="12"/>
          </p:nvPr>
        </p:nvSpPr>
        <p:spPr/>
        <p:txBody>
          <a:bodyPr/>
          <a:lstStyle/>
          <a:p>
            <a:fld id="{6F8BC31D-3E82-AD4E-AEB1-833F69F4714A}" type="slidenum">
              <a:rPr lang="sv-SE" smtClean="0">
                <a:solidFill>
                  <a:prstClr val="white"/>
                </a:solidFill>
              </a:rPr>
              <a:pPr/>
              <a:t>10</a:t>
            </a:fld>
            <a:endParaRPr lang="sv-SE">
              <a:solidFill>
                <a:prstClr val="white"/>
              </a:solidFill>
            </a:endParaRPr>
          </a:p>
        </p:txBody>
      </p:sp>
      <p:sp>
        <p:nvSpPr>
          <p:cNvPr id="6" name="textruta 5"/>
          <p:cNvSpPr txBox="1"/>
          <p:nvPr/>
        </p:nvSpPr>
        <p:spPr>
          <a:xfrm>
            <a:off x="2135560" y="1310100"/>
            <a:ext cx="822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2000" b="1" dirty="0"/>
              <a:t>Bokföring &amp; </a:t>
            </a:r>
            <a:r>
              <a:rPr lang="sv-SE" sz="2000" b="1" dirty="0" err="1"/>
              <a:t>kodplan</a:t>
            </a:r>
            <a:r>
              <a:rPr lang="sv-SE" sz="2000" b="1" dirty="0"/>
              <a:t> </a:t>
            </a:r>
            <a:endParaRPr lang="sv-SE" sz="1400" b="1" dirty="0"/>
          </a:p>
        </p:txBody>
      </p:sp>
      <p:sp>
        <p:nvSpPr>
          <p:cNvPr id="8" name="Rubrik 1"/>
          <p:cNvSpPr txBox="1">
            <a:spLocks/>
          </p:cNvSpPr>
          <p:nvPr/>
        </p:nvSpPr>
        <p:spPr>
          <a:xfrm>
            <a:off x="7896200" y="-171400"/>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endParaRPr lang="sv-SE" sz="4000" b="0" dirty="0"/>
          </a:p>
        </p:txBody>
      </p:sp>
      <p:sp>
        <p:nvSpPr>
          <p:cNvPr id="2" name="Platshållare för innehåll 1"/>
          <p:cNvSpPr>
            <a:spLocks noGrp="1"/>
          </p:cNvSpPr>
          <p:nvPr>
            <p:ph idx="1"/>
          </p:nvPr>
        </p:nvSpPr>
        <p:spPr>
          <a:xfrm>
            <a:off x="5099050" y="1992567"/>
            <a:ext cx="5111750" cy="4133597"/>
          </a:xfrm>
        </p:spPr>
        <p:txBody>
          <a:bodyPr>
            <a:normAutofit lnSpcReduction="10000"/>
          </a:bodyPr>
          <a:lstStyle/>
          <a:p>
            <a:pPr marL="0" indent="0">
              <a:buNone/>
            </a:pPr>
            <a:r>
              <a:rPr lang="sv-SE" sz="1400" b="1" dirty="0" err="1"/>
              <a:t>Kodplan</a:t>
            </a:r>
            <a:endParaRPr lang="sv-SE" sz="1400" b="1" dirty="0"/>
          </a:p>
          <a:p>
            <a:pPr marL="0" indent="0">
              <a:buNone/>
            </a:pPr>
            <a:r>
              <a:rPr lang="sv-SE" sz="1400" dirty="0"/>
              <a:t>Kodplanen beskriver kommunens struktur för redovisning.</a:t>
            </a:r>
          </a:p>
          <a:p>
            <a:pPr marL="0" indent="0">
              <a:buNone/>
            </a:pPr>
            <a:endParaRPr lang="sv-SE" sz="1400" dirty="0"/>
          </a:p>
          <a:p>
            <a:pPr marL="0" indent="0">
              <a:buNone/>
            </a:pPr>
            <a:r>
              <a:rPr lang="sv-SE" sz="1400" b="1" dirty="0"/>
              <a:t>Ansvar</a:t>
            </a:r>
            <a:r>
              <a:rPr lang="sv-SE" sz="1400" dirty="0"/>
              <a:t> – är unikt knutet till ett ansvarsområde och en person</a:t>
            </a:r>
          </a:p>
          <a:p>
            <a:pPr marL="0" indent="0">
              <a:buNone/>
            </a:pPr>
            <a:r>
              <a:rPr lang="sv-SE" sz="1400" b="1" dirty="0"/>
              <a:t>Slag/konto</a:t>
            </a:r>
            <a:r>
              <a:rPr lang="sv-SE" sz="1400" dirty="0"/>
              <a:t> – slag är specificeringar av kontoplanen och beskriver typ av intäkt, vara, tjänst etc. Slag är kontoplanen nedbruten på fem positioner.</a:t>
            </a:r>
          </a:p>
          <a:p>
            <a:pPr marL="0" indent="0">
              <a:buNone/>
            </a:pPr>
            <a:r>
              <a:rPr lang="sv-SE" sz="1400" b="1" dirty="0"/>
              <a:t>Verksamhet</a:t>
            </a:r>
            <a:r>
              <a:rPr lang="sv-SE" sz="1400" dirty="0"/>
              <a:t> – avser ett verksamhetsområde och kan användas av flera, exempelvis förskolan, grundskolan och fritidshem.</a:t>
            </a:r>
          </a:p>
          <a:p>
            <a:pPr marL="0" indent="0">
              <a:buNone/>
            </a:pPr>
            <a:r>
              <a:rPr lang="sv-SE" sz="1400" b="1" dirty="0"/>
              <a:t>Aktivitet</a:t>
            </a:r>
            <a:r>
              <a:rPr lang="sv-SE" sz="1400" dirty="0"/>
              <a:t> – används för att särskilja en underaktivitet i verksamheten, exempelvis svenska, matematik.</a:t>
            </a:r>
          </a:p>
          <a:p>
            <a:pPr marL="0" indent="0">
              <a:buNone/>
            </a:pPr>
            <a:r>
              <a:rPr lang="sv-SE" sz="1400" b="1" dirty="0"/>
              <a:t>Objekt</a:t>
            </a:r>
            <a:r>
              <a:rPr lang="sv-SE" sz="1400" dirty="0"/>
              <a:t> – fastigheter, fordon</a:t>
            </a:r>
          </a:p>
          <a:p>
            <a:pPr marL="0" indent="0">
              <a:buNone/>
            </a:pPr>
            <a:r>
              <a:rPr lang="sv-SE" sz="1400" b="1" dirty="0"/>
              <a:t>Projekt</a:t>
            </a:r>
            <a:r>
              <a:rPr lang="sv-SE" sz="1400" dirty="0"/>
              <a:t> – består av investerings- och driftsprojekt. Tidsbegränsade.</a:t>
            </a:r>
          </a:p>
          <a:p>
            <a:pPr marL="0" indent="0">
              <a:buNone/>
            </a:pPr>
            <a:r>
              <a:rPr lang="sv-SE" sz="1400" b="1" dirty="0"/>
              <a:t>Motpart</a:t>
            </a:r>
            <a:r>
              <a:rPr lang="sv-SE" sz="1400" dirty="0"/>
              <a:t> – används vid interna transaktioner. Köp och sälj mellan verksamheterna.</a:t>
            </a:r>
          </a:p>
          <a:p>
            <a:pPr marL="0" indent="0">
              <a:buNone/>
            </a:pPr>
            <a:r>
              <a:rPr lang="sv-SE" sz="1400" b="1" dirty="0" err="1"/>
              <a:t>Frikod</a:t>
            </a:r>
            <a:r>
              <a:rPr lang="sv-SE" sz="1400" dirty="0"/>
              <a:t> – används av IFO och LSS för att koda personer. På intranätet finns mer information om bokföring, samt </a:t>
            </a:r>
            <a:r>
              <a:rPr lang="sv-SE" sz="1400" dirty="0" err="1"/>
              <a:t>kodplan</a:t>
            </a:r>
            <a:r>
              <a:rPr lang="sv-SE" sz="1400" dirty="0"/>
              <a:t> med tillhörande text och i vissa fall förklaring till kontot.</a:t>
            </a:r>
          </a:p>
          <a:p>
            <a:pPr marL="0" indent="0">
              <a:buNone/>
            </a:pPr>
            <a:endParaRPr lang="sv-SE" sz="1400" dirty="0"/>
          </a:p>
          <a:p>
            <a:endParaRPr lang="sv-SE" sz="1200" dirty="0"/>
          </a:p>
        </p:txBody>
      </p:sp>
      <p:pic>
        <p:nvPicPr>
          <p:cNvPr id="9" name="Bildobjekt 8">
            <a:extLst>
              <a:ext uri="{FF2B5EF4-FFF2-40B4-BE49-F238E27FC236}">
                <a16:creationId xmlns:a16="http://schemas.microsoft.com/office/drawing/2014/main" id="{FB49B48F-6AC7-452A-963F-43B8E0A69AD1}"/>
              </a:ext>
            </a:extLst>
          </p:cNvPr>
          <p:cNvPicPr>
            <a:picLocks noChangeAspect="1"/>
          </p:cNvPicPr>
          <p:nvPr/>
        </p:nvPicPr>
        <p:blipFill>
          <a:blip r:embed="rId3"/>
          <a:stretch>
            <a:fillRect/>
          </a:stretch>
        </p:blipFill>
        <p:spPr>
          <a:xfrm>
            <a:off x="1981200" y="2103945"/>
            <a:ext cx="2530624" cy="3421551"/>
          </a:xfrm>
          <a:prstGeom prst="rect">
            <a:avLst/>
          </a:prstGeom>
        </p:spPr>
      </p:pic>
    </p:spTree>
    <p:extLst>
      <p:ext uri="{BB962C8B-B14F-4D97-AF65-F5344CB8AC3E}">
        <p14:creationId xmlns:p14="http://schemas.microsoft.com/office/powerpoint/2010/main" val="89492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1981201" y="1992567"/>
            <a:ext cx="2962671" cy="4133597"/>
          </a:xfrm>
        </p:spPr>
        <p:txBody>
          <a:bodyPr>
            <a:normAutofit/>
          </a:bodyPr>
          <a:lstStyle/>
          <a:p>
            <a:r>
              <a:rPr lang="sv-SE" dirty="0"/>
              <a:t>På intranätet finns mer information om bokföring, samt </a:t>
            </a:r>
            <a:r>
              <a:rPr lang="sv-SE" dirty="0" err="1"/>
              <a:t>kodplan</a:t>
            </a:r>
            <a:r>
              <a:rPr lang="sv-SE" dirty="0"/>
              <a:t> med tillhörande text och i vissa fall förklaring till kontot.</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r>
              <a:rPr lang="sv-SE" dirty="0"/>
              <a:t>Läs mer: </a:t>
            </a:r>
            <a:r>
              <a:rPr lang="sv-SE" u="sng" dirty="0"/>
              <a:t>http://intranet.leksand.se/Service-och-stod-i-arbetet/Ekonomi/Kodplan/</a:t>
            </a:r>
            <a:endParaRPr lang="sv-SE" dirty="0"/>
          </a:p>
        </p:txBody>
      </p:sp>
      <p:sp>
        <p:nvSpPr>
          <p:cNvPr id="5" name="Platshållare för bildnummer 4"/>
          <p:cNvSpPr>
            <a:spLocks noGrp="1"/>
          </p:cNvSpPr>
          <p:nvPr>
            <p:ph type="sldNum" sz="quarter" idx="12"/>
          </p:nvPr>
        </p:nvSpPr>
        <p:spPr/>
        <p:txBody>
          <a:bodyPr/>
          <a:lstStyle/>
          <a:p>
            <a:fld id="{6F8BC31D-3E82-AD4E-AEB1-833F69F4714A}" type="slidenum">
              <a:rPr lang="sv-SE" smtClean="0">
                <a:solidFill>
                  <a:prstClr val="white"/>
                </a:solidFill>
              </a:rPr>
              <a:pPr/>
              <a:t>11</a:t>
            </a:fld>
            <a:endParaRPr lang="sv-SE">
              <a:solidFill>
                <a:prstClr val="white"/>
              </a:solidFill>
            </a:endParaRPr>
          </a:p>
        </p:txBody>
      </p:sp>
      <p:sp>
        <p:nvSpPr>
          <p:cNvPr id="6" name="textruta 5"/>
          <p:cNvSpPr txBox="1"/>
          <p:nvPr/>
        </p:nvSpPr>
        <p:spPr>
          <a:xfrm>
            <a:off x="1981200" y="1340768"/>
            <a:ext cx="822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2000" b="1" dirty="0"/>
              <a:t>Bokföring</a:t>
            </a:r>
            <a:endParaRPr lang="sv-SE" sz="1400" b="1" dirty="0"/>
          </a:p>
        </p:txBody>
      </p:sp>
      <p:sp>
        <p:nvSpPr>
          <p:cNvPr id="8" name="Rubrik 1"/>
          <p:cNvSpPr txBox="1">
            <a:spLocks/>
          </p:cNvSpPr>
          <p:nvPr/>
        </p:nvSpPr>
        <p:spPr>
          <a:xfrm>
            <a:off x="7896200" y="-171400"/>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endParaRPr lang="sv-SE" sz="4000" b="0" dirty="0"/>
          </a:p>
        </p:txBody>
      </p:sp>
      <p:sp>
        <p:nvSpPr>
          <p:cNvPr id="2" name="Platshållare för innehåll 1"/>
          <p:cNvSpPr>
            <a:spLocks noGrp="1"/>
          </p:cNvSpPr>
          <p:nvPr>
            <p:ph idx="1"/>
          </p:nvPr>
        </p:nvSpPr>
        <p:spPr>
          <a:xfrm>
            <a:off x="5099050" y="1992567"/>
            <a:ext cx="5111750" cy="4133597"/>
          </a:xfrm>
        </p:spPr>
        <p:txBody>
          <a:bodyPr>
            <a:normAutofit fontScale="92500" lnSpcReduction="20000"/>
          </a:bodyPr>
          <a:lstStyle/>
          <a:p>
            <a:pPr marL="0" indent="0">
              <a:buNone/>
            </a:pPr>
            <a:r>
              <a:rPr lang="sv-SE" sz="1400" b="1" dirty="0"/>
              <a:t>Kontering</a:t>
            </a:r>
          </a:p>
          <a:p>
            <a:pPr marL="0" indent="0">
              <a:buNone/>
            </a:pPr>
            <a:r>
              <a:rPr lang="sv-SE" sz="1400" dirty="0"/>
              <a:t>För att bokföringen ska följa gällande lagstiftning och vara enhetlig mellan olika bokföringsskyldiga finns olika typer av kontoplaner. Leksands kommun använder sig av Kommun-Bas som är framtagen specifikt för kommuner. Kontoplanen används för att klassificera tillgångar/skulder och intäkter/kostnader och omfattar åtta kontoklasser.</a:t>
            </a:r>
          </a:p>
          <a:p>
            <a:pPr marL="0" indent="0">
              <a:buNone/>
            </a:pPr>
            <a:endParaRPr lang="sv-SE" sz="1400" dirty="0"/>
          </a:p>
          <a:p>
            <a:pPr marL="0" indent="0">
              <a:buNone/>
            </a:pPr>
            <a:r>
              <a:rPr lang="sv-SE" sz="1400" b="1" dirty="0"/>
              <a:t>Kontoplan</a:t>
            </a:r>
            <a:endParaRPr lang="sv-SE" sz="1400" dirty="0"/>
          </a:p>
          <a:p>
            <a:pPr marL="0" indent="0">
              <a:buNone/>
            </a:pPr>
            <a:r>
              <a:rPr lang="sv-SE" sz="1400" dirty="0"/>
              <a:t>Balanskonton</a:t>
            </a:r>
          </a:p>
          <a:p>
            <a:pPr marL="0" indent="0">
              <a:buNone/>
            </a:pPr>
            <a:r>
              <a:rPr lang="sv-SE" sz="1400" dirty="0"/>
              <a:t>Kontoklass 1 – Tillgångar</a:t>
            </a:r>
          </a:p>
          <a:p>
            <a:pPr marL="0" indent="0">
              <a:buNone/>
            </a:pPr>
            <a:r>
              <a:rPr lang="sv-SE" sz="1400" dirty="0"/>
              <a:t>Kontoklass 2 – Eget kapital och skulder</a:t>
            </a:r>
          </a:p>
          <a:p>
            <a:pPr marL="0" indent="0">
              <a:buNone/>
            </a:pPr>
            <a:endParaRPr lang="sv-SE" sz="1400" dirty="0"/>
          </a:p>
          <a:p>
            <a:pPr marL="0" indent="0">
              <a:buNone/>
            </a:pPr>
            <a:r>
              <a:rPr lang="sv-SE" sz="1400" dirty="0"/>
              <a:t>Resultatkonton</a:t>
            </a:r>
          </a:p>
          <a:p>
            <a:pPr marL="0" indent="0">
              <a:buNone/>
            </a:pPr>
            <a:r>
              <a:rPr lang="sv-SE" sz="1400" dirty="0"/>
              <a:t>Kontoklass 3 – Intäkter</a:t>
            </a:r>
          </a:p>
          <a:p>
            <a:pPr marL="0" indent="0">
              <a:buNone/>
            </a:pPr>
            <a:r>
              <a:rPr lang="sv-SE" sz="1400" dirty="0"/>
              <a:t>Kontoklass 4 – Kostnader ex försörjningsstöd, IKE, LOV</a:t>
            </a:r>
          </a:p>
          <a:p>
            <a:pPr marL="0" indent="0">
              <a:buNone/>
            </a:pPr>
            <a:r>
              <a:rPr lang="sv-SE" sz="1400" dirty="0"/>
              <a:t>Kontoklass 5 – Kostnader för arbetskraft</a:t>
            </a:r>
          </a:p>
          <a:p>
            <a:pPr marL="0" indent="0">
              <a:buNone/>
            </a:pPr>
            <a:r>
              <a:rPr lang="sv-SE" sz="1400" dirty="0"/>
              <a:t>Kontoklass 6 – Övriga verksamhetskostnader ex hyror, el, datorer</a:t>
            </a:r>
          </a:p>
          <a:p>
            <a:pPr marL="0" indent="0">
              <a:buNone/>
            </a:pPr>
            <a:r>
              <a:rPr lang="sv-SE" sz="1400" dirty="0"/>
              <a:t>Kontoklass 7 – Övriga verksamhetskostnader resekostnader, konsulter</a:t>
            </a:r>
          </a:p>
          <a:p>
            <a:pPr marL="0" indent="0">
              <a:buNone/>
            </a:pPr>
            <a:r>
              <a:rPr lang="sv-SE" sz="1400" dirty="0"/>
              <a:t>Kontoklass 8 – Övriga intäkter och kostnader ränta, finansiella kostnader</a:t>
            </a:r>
          </a:p>
          <a:p>
            <a:pPr marL="0" indent="0">
              <a:buNone/>
            </a:pPr>
            <a:endParaRPr lang="sv-SE" sz="1400" dirty="0"/>
          </a:p>
          <a:p>
            <a:endParaRPr lang="sv-SE" sz="1200" dirty="0"/>
          </a:p>
        </p:txBody>
      </p:sp>
      <p:pic>
        <p:nvPicPr>
          <p:cNvPr id="3" name="Bildobjekt 2">
            <a:extLst>
              <a:ext uri="{FF2B5EF4-FFF2-40B4-BE49-F238E27FC236}">
                <a16:creationId xmlns:a16="http://schemas.microsoft.com/office/drawing/2014/main" id="{891836F9-51C1-4E8F-8664-750C510DE746}"/>
              </a:ext>
            </a:extLst>
          </p:cNvPr>
          <p:cNvPicPr>
            <a:picLocks noChangeAspect="1"/>
          </p:cNvPicPr>
          <p:nvPr/>
        </p:nvPicPr>
        <p:blipFill>
          <a:blip r:embed="rId3"/>
          <a:stretch>
            <a:fillRect/>
          </a:stretch>
        </p:blipFill>
        <p:spPr>
          <a:xfrm>
            <a:off x="1999971" y="2963274"/>
            <a:ext cx="2213040" cy="2192180"/>
          </a:xfrm>
          <a:prstGeom prst="rect">
            <a:avLst/>
          </a:prstGeom>
        </p:spPr>
      </p:pic>
    </p:spTree>
    <p:extLst>
      <p:ext uri="{BB962C8B-B14F-4D97-AF65-F5344CB8AC3E}">
        <p14:creationId xmlns:p14="http://schemas.microsoft.com/office/powerpoint/2010/main" val="515272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ruta 5"/>
          <p:cNvSpPr txBox="1"/>
          <p:nvPr/>
        </p:nvSpPr>
        <p:spPr>
          <a:xfrm>
            <a:off x="609600" y="973106"/>
            <a:ext cx="10972800" cy="882567"/>
          </a:xfrm>
          <a:prstGeom prst="rect">
            <a:avLst/>
          </a:prstGeom>
        </p:spPr>
        <p:style>
          <a:lnRef idx="2">
            <a:schemeClr val="accent6"/>
          </a:lnRef>
          <a:fillRef idx="1">
            <a:schemeClr val="lt1"/>
          </a:fillRef>
          <a:effectRef idx="0">
            <a:schemeClr val="accent6"/>
          </a:effectRef>
          <a:fontRef idx="minor">
            <a:schemeClr val="dk1"/>
          </a:fontRef>
        </p:style>
        <p:txBody>
          <a:bodyPr vert="horz" lIns="0" tIns="0" rIns="0" bIns="0" rtlCol="0" anchor="b">
            <a:normAutofit/>
          </a:bodyPr>
          <a:lstStyle/>
          <a:p>
            <a:pPr>
              <a:lnSpc>
                <a:spcPct val="90000"/>
              </a:lnSpc>
              <a:spcBef>
                <a:spcPct val="0"/>
              </a:spcBef>
              <a:spcAft>
                <a:spcPts val="600"/>
              </a:spcAft>
            </a:pPr>
            <a:r>
              <a:rPr lang="sv-SE" sz="2800" b="1" kern="1200" dirty="0">
                <a:solidFill>
                  <a:schemeClr val="tx1"/>
                </a:solidFill>
                <a:latin typeface="+mj-lt"/>
                <a:ea typeface="+mj-ea"/>
                <a:cs typeface="+mj-cs"/>
              </a:rPr>
              <a:t>Kontroll</a:t>
            </a:r>
          </a:p>
        </p:txBody>
      </p:sp>
      <p:sp>
        <p:nvSpPr>
          <p:cNvPr id="2" name="Platshållare för innehåll 1"/>
          <p:cNvSpPr>
            <a:spLocks noGrp="1"/>
          </p:cNvSpPr>
          <p:nvPr>
            <p:ph sz="half" idx="1"/>
          </p:nvPr>
        </p:nvSpPr>
        <p:spPr>
          <a:xfrm>
            <a:off x="609600" y="1855673"/>
            <a:ext cx="5384800" cy="4270491"/>
          </a:xfrm>
        </p:spPr>
        <p:txBody>
          <a:bodyPr vert="horz" lIns="0" tIns="0" rIns="0" bIns="0" rtlCol="0">
            <a:normAutofit/>
          </a:bodyPr>
          <a:lstStyle/>
          <a:p>
            <a:pPr marL="0" indent="0">
              <a:buNone/>
            </a:pPr>
            <a:r>
              <a:rPr lang="sv-SE" sz="1300" b="1"/>
              <a:t>Kontroller:</a:t>
            </a:r>
          </a:p>
          <a:p>
            <a:pPr marL="0" indent="0">
              <a:buNone/>
            </a:pPr>
            <a:r>
              <a:rPr lang="sv-SE" sz="1300"/>
              <a:t>Generellt gäller att varje utbetalning skall godkännas/attesteras av minst två personer.</a:t>
            </a:r>
          </a:p>
          <a:p>
            <a:pPr marL="0" indent="0">
              <a:buNone/>
            </a:pPr>
            <a:endParaRPr lang="sv-SE" sz="1300"/>
          </a:p>
          <a:p>
            <a:pPr marL="0" indent="0">
              <a:buNone/>
            </a:pPr>
            <a:r>
              <a:rPr lang="sv-SE" sz="1300"/>
              <a:t>Attesterna eller godkännandet som ska genomföras vad gäller utbetalningar är:</a:t>
            </a:r>
          </a:p>
          <a:p>
            <a:pPr marL="228600" indent="-228600">
              <a:buFont typeface="+mj-lt"/>
              <a:buAutoNum type="arabicPeriod"/>
            </a:pPr>
            <a:r>
              <a:rPr lang="sv-SE" sz="1300"/>
              <a:t>Fakturakontroll</a:t>
            </a:r>
          </a:p>
          <a:p>
            <a:pPr marL="228600" indent="-228600">
              <a:buFont typeface="+mj-lt"/>
              <a:buAutoNum type="arabicPeriod"/>
            </a:pPr>
            <a:r>
              <a:rPr lang="sv-SE" sz="1300"/>
              <a:t>Beslutsattest</a:t>
            </a:r>
          </a:p>
          <a:p>
            <a:pPr marL="228600" indent="-228600">
              <a:buFont typeface="+mj-lt"/>
              <a:buAutoNum type="arabicPeriod"/>
            </a:pPr>
            <a:r>
              <a:rPr lang="sv-SE" sz="1300"/>
              <a:t>Utanordning</a:t>
            </a:r>
          </a:p>
          <a:p>
            <a:pPr marL="0" indent="0">
              <a:buNone/>
            </a:pPr>
            <a:r>
              <a:rPr lang="sv-SE" sz="1300"/>
              <a:t>Fakturakontroll och beslutsattest av en utbetalning får aldrig utföras av samma person</a:t>
            </a:r>
          </a:p>
          <a:p>
            <a:pPr marL="0" indent="0">
              <a:buNone/>
            </a:pPr>
            <a:endParaRPr lang="sv-SE" sz="1300"/>
          </a:p>
          <a:p>
            <a:pPr marL="0" indent="0">
              <a:buNone/>
            </a:pPr>
            <a:r>
              <a:rPr lang="sv-SE" sz="1300"/>
              <a:t>JÄV (punkt 7)</a:t>
            </a:r>
          </a:p>
          <a:p>
            <a:pPr marL="0" indent="0">
              <a:buNone/>
            </a:pPr>
            <a:r>
              <a:rPr lang="sv-SE" sz="1300"/>
              <a:t>De som utför kontrollerna får ej kontrollera in- och utbetalningar till sig själv eller närstående (exempelvis handkassor). Detsamma gäller utgifter av personlig karaktär (fortbildning mm). Detta innefattar också bolag och föreningar där den kontrollansvarige eller närstående har ägarintresse eller ingår i ledningen eller annars har ett väsentligt intresse.</a:t>
            </a:r>
          </a:p>
          <a:p>
            <a:pPr marL="0" indent="0">
              <a:buNone/>
            </a:pPr>
            <a:endParaRPr lang="sv-SE" sz="1300"/>
          </a:p>
        </p:txBody>
      </p:sp>
      <p:pic>
        <p:nvPicPr>
          <p:cNvPr id="9" name="Bildobjekt 8">
            <a:extLst>
              <a:ext uri="{FF2B5EF4-FFF2-40B4-BE49-F238E27FC236}">
                <a16:creationId xmlns:a16="http://schemas.microsoft.com/office/drawing/2014/main" id="{3AC715D8-81B9-43AF-B50A-A3C0C0B6B596}"/>
              </a:ext>
            </a:extLst>
          </p:cNvPr>
          <p:cNvPicPr>
            <a:picLocks noChangeAspect="1"/>
          </p:cNvPicPr>
          <p:nvPr/>
        </p:nvPicPr>
        <p:blipFill>
          <a:blip r:embed="rId3"/>
          <a:stretch>
            <a:fillRect/>
          </a:stretch>
        </p:blipFill>
        <p:spPr>
          <a:xfrm>
            <a:off x="7165789" y="2324100"/>
            <a:ext cx="3448422" cy="3802064"/>
          </a:xfrm>
          <a:prstGeom prst="rect">
            <a:avLst/>
          </a:prstGeom>
          <a:noFill/>
        </p:spPr>
      </p:pic>
      <p:sp>
        <p:nvSpPr>
          <p:cNvPr id="5" name="Platshållare för bildnummer 4"/>
          <p:cNvSpPr>
            <a:spLocks noGrp="1"/>
          </p:cNvSpPr>
          <p:nvPr>
            <p:ph type="sldNum" sz="quarter" idx="12"/>
          </p:nvPr>
        </p:nvSpPr>
        <p:spPr>
          <a:xfrm>
            <a:off x="227012" y="6485400"/>
            <a:ext cx="1800000" cy="144000"/>
          </a:xfrm>
        </p:spPr>
        <p:txBody>
          <a:bodyPr vert="horz" lIns="0" tIns="0" rIns="0" bIns="0" rtlCol="0" anchor="ctr">
            <a:normAutofit/>
          </a:bodyPr>
          <a:lstStyle/>
          <a:p>
            <a:pPr>
              <a:spcAft>
                <a:spcPts val="600"/>
              </a:spcAft>
            </a:pPr>
            <a:fld id="{6F8BC31D-3E82-AD4E-AEB1-833F69F4714A}" type="slidenum">
              <a:rPr lang="sv-SE" smtClean="0">
                <a:solidFill>
                  <a:prstClr val="white"/>
                </a:solidFill>
              </a:rPr>
              <a:pPr>
                <a:spcAft>
                  <a:spcPts val="600"/>
                </a:spcAft>
              </a:pPr>
              <a:t>12</a:t>
            </a:fld>
            <a:endParaRPr lang="sv-SE">
              <a:solidFill>
                <a:prstClr val="white"/>
              </a:solidFill>
            </a:endParaRPr>
          </a:p>
        </p:txBody>
      </p:sp>
      <p:sp>
        <p:nvSpPr>
          <p:cNvPr id="8" name="Rubrik 1"/>
          <p:cNvSpPr txBox="1">
            <a:spLocks/>
          </p:cNvSpPr>
          <p:nvPr/>
        </p:nvSpPr>
        <p:spPr>
          <a:xfrm>
            <a:off x="7896200" y="-171400"/>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endParaRPr lang="sv-SE" sz="4000" b="0" dirty="0"/>
          </a:p>
        </p:txBody>
      </p:sp>
    </p:spTree>
    <p:extLst>
      <p:ext uri="{BB962C8B-B14F-4D97-AF65-F5344CB8AC3E}">
        <p14:creationId xmlns:p14="http://schemas.microsoft.com/office/powerpoint/2010/main" val="379600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18EF889-27BE-4C8C-AC71-F6AC11F5DD21}"/>
              </a:ext>
            </a:extLst>
          </p:cNvPr>
          <p:cNvPicPr>
            <a:picLocks noChangeAspect="1"/>
          </p:cNvPicPr>
          <p:nvPr/>
        </p:nvPicPr>
        <p:blipFill>
          <a:blip r:embed="rId3"/>
          <a:stretch>
            <a:fillRect/>
          </a:stretch>
        </p:blipFill>
        <p:spPr>
          <a:xfrm>
            <a:off x="4757812" y="1362277"/>
            <a:ext cx="2676376" cy="4133446"/>
          </a:xfrm>
          <a:prstGeom prst="rect">
            <a:avLst/>
          </a:prstGeom>
        </p:spPr>
      </p:pic>
      <p:sp>
        <p:nvSpPr>
          <p:cNvPr id="5" name="Platshållare för bildnummer 4"/>
          <p:cNvSpPr>
            <a:spLocks noGrp="1"/>
          </p:cNvSpPr>
          <p:nvPr>
            <p:ph type="sldNum" sz="quarter" idx="12"/>
          </p:nvPr>
        </p:nvSpPr>
        <p:spPr/>
        <p:txBody>
          <a:bodyPr/>
          <a:lstStyle/>
          <a:p>
            <a:fld id="{6F8BC31D-3E82-AD4E-AEB1-833F69F4714A}" type="slidenum">
              <a:rPr lang="sv-SE" smtClean="0">
                <a:solidFill>
                  <a:prstClr val="white"/>
                </a:solidFill>
              </a:rPr>
              <a:pPr/>
              <a:t>13</a:t>
            </a:fld>
            <a:endParaRPr lang="sv-SE">
              <a:solidFill>
                <a:prstClr val="white"/>
              </a:solidFill>
            </a:endParaRPr>
          </a:p>
        </p:txBody>
      </p:sp>
      <p:sp>
        <p:nvSpPr>
          <p:cNvPr id="6" name="textruta 5"/>
          <p:cNvSpPr txBox="1"/>
          <p:nvPr/>
        </p:nvSpPr>
        <p:spPr>
          <a:xfrm>
            <a:off x="914400" y="839057"/>
            <a:ext cx="8229600" cy="95410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sv-SE" sz="2800" b="1" dirty="0"/>
              <a:t>Attest</a:t>
            </a:r>
          </a:p>
          <a:p>
            <a:endParaRPr lang="sv-SE" sz="2800" b="1" dirty="0"/>
          </a:p>
        </p:txBody>
      </p:sp>
      <p:sp>
        <p:nvSpPr>
          <p:cNvPr id="8" name="Rubrik 1"/>
          <p:cNvSpPr txBox="1">
            <a:spLocks/>
          </p:cNvSpPr>
          <p:nvPr/>
        </p:nvSpPr>
        <p:spPr>
          <a:xfrm>
            <a:off x="7896200" y="-171400"/>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endParaRPr lang="sv-SE" sz="4000" b="0" dirty="0"/>
          </a:p>
        </p:txBody>
      </p:sp>
      <p:sp>
        <p:nvSpPr>
          <p:cNvPr id="2" name="Platshållare för innehåll 1"/>
          <p:cNvSpPr>
            <a:spLocks noGrp="1"/>
          </p:cNvSpPr>
          <p:nvPr>
            <p:ph idx="1"/>
          </p:nvPr>
        </p:nvSpPr>
        <p:spPr>
          <a:xfrm>
            <a:off x="4655842" y="1992566"/>
            <a:ext cx="5832647" cy="4133597"/>
          </a:xfrm>
        </p:spPr>
        <p:txBody>
          <a:bodyPr>
            <a:normAutofit/>
          </a:bodyPr>
          <a:lstStyle/>
          <a:p>
            <a:pPr marL="0" indent="0">
              <a:buNone/>
            </a:pPr>
            <a:r>
              <a:rPr lang="sv-SE" sz="1400" b="1" dirty="0"/>
              <a:t>KONTROLLATTEST</a:t>
            </a:r>
          </a:p>
          <a:p>
            <a:pPr marL="0" indent="0">
              <a:buNone/>
            </a:pPr>
            <a:r>
              <a:rPr lang="sv-SE" sz="1400" dirty="0"/>
              <a:t>Gör i normalfallet av den som beställt varan eller tjänsten eller av den som har ansvar för verksamheten.</a:t>
            </a:r>
          </a:p>
          <a:p>
            <a:pPr marL="0" indent="0">
              <a:buNone/>
            </a:pPr>
            <a:endParaRPr lang="sv-SE" sz="1400" dirty="0"/>
          </a:p>
          <a:p>
            <a:r>
              <a:rPr lang="sv-SE" sz="1400" b="1" dirty="0"/>
              <a:t>Prestation - </a:t>
            </a:r>
            <a:r>
              <a:rPr lang="sv-SE" sz="1400" dirty="0"/>
              <a:t>Vara eller tjänst har mottagits eller levererats</a:t>
            </a:r>
          </a:p>
          <a:p>
            <a:r>
              <a:rPr lang="sv-SE" sz="1400" b="1" dirty="0"/>
              <a:t>Kvalitet - </a:t>
            </a:r>
            <a:r>
              <a:rPr lang="sv-SE" sz="1400" dirty="0"/>
              <a:t>Mottagen eller levererad vara/tjänst håller avtalad kvalitet</a:t>
            </a:r>
          </a:p>
          <a:p>
            <a:r>
              <a:rPr lang="sv-SE" sz="1400" b="1" dirty="0"/>
              <a:t>Avtal - </a:t>
            </a:r>
            <a:r>
              <a:rPr lang="sv-SE" sz="1400" dirty="0"/>
              <a:t>Pris överensstämmer med avtal, taxa, bidragsregler eller beställning</a:t>
            </a:r>
          </a:p>
          <a:p>
            <a:r>
              <a:rPr lang="sv-SE" sz="1400" b="1" dirty="0"/>
              <a:t>Villkor - </a:t>
            </a:r>
            <a:r>
              <a:rPr lang="sv-SE" sz="1400" dirty="0"/>
              <a:t>Betalningsvillkor mm är uppfyllda (30 dagar)</a:t>
            </a:r>
          </a:p>
          <a:p>
            <a:r>
              <a:rPr lang="sv-SE" sz="1400" b="1" dirty="0"/>
              <a:t>Bokföringsunderlag - </a:t>
            </a:r>
            <a:r>
              <a:rPr lang="sv-SE" sz="1400" dirty="0"/>
              <a:t>Verifikationen uppfyller krav enligt lagstiftning och redovisningssed</a:t>
            </a:r>
          </a:p>
          <a:p>
            <a:r>
              <a:rPr lang="sv-SE" sz="1400" b="1" dirty="0"/>
              <a:t>Kontering - </a:t>
            </a:r>
            <a:r>
              <a:rPr lang="sv-SE" sz="1400" dirty="0"/>
              <a:t>Konteringen/bokföringen är korrekt</a:t>
            </a:r>
          </a:p>
          <a:p>
            <a:r>
              <a:rPr lang="sv-SE" sz="1400" b="1" dirty="0"/>
              <a:t>Beslut - </a:t>
            </a:r>
            <a:r>
              <a:rPr lang="sv-SE" sz="1400" dirty="0"/>
              <a:t>Behöriga beslut finns</a:t>
            </a:r>
          </a:p>
          <a:p>
            <a:pPr marL="0" indent="0">
              <a:buNone/>
            </a:pPr>
            <a:endParaRPr lang="sv-SE" sz="1200" dirty="0"/>
          </a:p>
          <a:p>
            <a:pPr marL="0" indent="0">
              <a:buNone/>
            </a:pPr>
            <a:endParaRPr lang="sv-SE" sz="1200" b="1" dirty="0"/>
          </a:p>
          <a:p>
            <a:pPr marL="0" indent="0">
              <a:buNone/>
            </a:pPr>
            <a:endParaRPr lang="sv-SE" sz="1200" dirty="0"/>
          </a:p>
        </p:txBody>
      </p:sp>
      <p:pic>
        <p:nvPicPr>
          <p:cNvPr id="9" name="Bildobjekt 8">
            <a:extLst>
              <a:ext uri="{FF2B5EF4-FFF2-40B4-BE49-F238E27FC236}">
                <a16:creationId xmlns:a16="http://schemas.microsoft.com/office/drawing/2014/main" id="{F877E085-5314-44EC-8F6B-031695D4912F}"/>
              </a:ext>
            </a:extLst>
          </p:cNvPr>
          <p:cNvPicPr>
            <a:picLocks noChangeAspect="1"/>
          </p:cNvPicPr>
          <p:nvPr/>
        </p:nvPicPr>
        <p:blipFill>
          <a:blip r:embed="rId4"/>
          <a:stretch>
            <a:fillRect/>
          </a:stretch>
        </p:blipFill>
        <p:spPr>
          <a:xfrm>
            <a:off x="1019175" y="2276872"/>
            <a:ext cx="3321349" cy="3384376"/>
          </a:xfrm>
          <a:prstGeom prst="rect">
            <a:avLst/>
          </a:prstGeom>
        </p:spPr>
      </p:pic>
    </p:spTree>
    <p:extLst>
      <p:ext uri="{BB962C8B-B14F-4D97-AF65-F5344CB8AC3E}">
        <p14:creationId xmlns:p14="http://schemas.microsoft.com/office/powerpoint/2010/main" val="352227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ruta 5"/>
          <p:cNvSpPr txBox="1"/>
          <p:nvPr/>
        </p:nvSpPr>
        <p:spPr>
          <a:xfrm>
            <a:off x="609600" y="973106"/>
            <a:ext cx="10972800" cy="882567"/>
          </a:xfrm>
          <a:prstGeom prst="rect">
            <a:avLst/>
          </a:prstGeom>
        </p:spPr>
        <p:style>
          <a:lnRef idx="2">
            <a:schemeClr val="accent6"/>
          </a:lnRef>
          <a:fillRef idx="1">
            <a:schemeClr val="lt1"/>
          </a:fillRef>
          <a:effectRef idx="0">
            <a:schemeClr val="accent6"/>
          </a:effectRef>
          <a:fontRef idx="minor">
            <a:schemeClr val="dk1"/>
          </a:fontRef>
        </p:style>
        <p:txBody>
          <a:bodyPr vert="horz" lIns="0" tIns="0" rIns="0" bIns="0" rtlCol="0" anchor="b">
            <a:normAutofit/>
          </a:bodyPr>
          <a:lstStyle/>
          <a:p>
            <a:pPr>
              <a:lnSpc>
                <a:spcPct val="90000"/>
              </a:lnSpc>
              <a:spcBef>
                <a:spcPct val="0"/>
              </a:spcBef>
              <a:spcAft>
                <a:spcPts val="600"/>
              </a:spcAft>
            </a:pPr>
            <a:r>
              <a:rPr lang="sv-SE" sz="2800" b="1" dirty="0"/>
              <a:t>BESLUTSATTEST</a:t>
            </a:r>
            <a:endParaRPr lang="sv-SE" sz="2800" b="1" kern="1200" dirty="0">
              <a:solidFill>
                <a:schemeClr val="tx1"/>
              </a:solidFill>
              <a:latin typeface="+mj-lt"/>
              <a:ea typeface="+mj-ea"/>
              <a:cs typeface="+mj-cs"/>
            </a:endParaRPr>
          </a:p>
        </p:txBody>
      </p:sp>
      <p:pic>
        <p:nvPicPr>
          <p:cNvPr id="10" name="Bildobjekt 9" descr="En bild som visar elektronik, tangentbord, text, Kontorsutrustning&#10;&#10;Automatiskt genererad beskrivning">
            <a:extLst>
              <a:ext uri="{FF2B5EF4-FFF2-40B4-BE49-F238E27FC236}">
                <a16:creationId xmlns:a16="http://schemas.microsoft.com/office/drawing/2014/main" id="{DD6E5363-631C-4C79-A3DC-981296C10108}"/>
              </a:ext>
            </a:extLst>
          </p:cNvPr>
          <p:cNvPicPr>
            <a:picLocks noChangeAspect="1"/>
          </p:cNvPicPr>
          <p:nvPr/>
        </p:nvPicPr>
        <p:blipFill>
          <a:blip r:embed="rId3"/>
          <a:stretch>
            <a:fillRect/>
          </a:stretch>
        </p:blipFill>
        <p:spPr>
          <a:xfrm>
            <a:off x="609600" y="2205740"/>
            <a:ext cx="5384800" cy="3570356"/>
          </a:xfrm>
          <a:prstGeom prst="rect">
            <a:avLst/>
          </a:prstGeom>
          <a:noFill/>
        </p:spPr>
      </p:pic>
      <p:sp>
        <p:nvSpPr>
          <p:cNvPr id="2" name="Platshållare för innehåll 1"/>
          <p:cNvSpPr>
            <a:spLocks noGrp="1"/>
          </p:cNvSpPr>
          <p:nvPr>
            <p:ph sz="half" idx="2"/>
          </p:nvPr>
        </p:nvSpPr>
        <p:spPr>
          <a:xfrm>
            <a:off x="6197600" y="1855673"/>
            <a:ext cx="5384800" cy="4270491"/>
          </a:xfrm>
        </p:spPr>
        <p:txBody>
          <a:bodyPr vert="horz" lIns="0" tIns="0" rIns="0" bIns="0" rtlCol="0">
            <a:normAutofit/>
          </a:bodyPr>
          <a:lstStyle/>
          <a:p>
            <a:pPr marL="0" indent="0">
              <a:buNone/>
            </a:pPr>
            <a:endParaRPr lang="sv-SE" sz="1500" dirty="0"/>
          </a:p>
          <a:p>
            <a:pPr marL="0" indent="0">
              <a:buNone/>
            </a:pPr>
            <a:endParaRPr lang="sv-SE" sz="1500" b="1" dirty="0"/>
          </a:p>
          <a:p>
            <a:pPr marL="0" indent="0">
              <a:buNone/>
            </a:pPr>
            <a:r>
              <a:rPr lang="sv-SE" sz="1500" dirty="0"/>
              <a:t>Beslutsattest sker i normalfallet av den som är budgetansvarig. Nämnden/styrelsen kan besluta om rätt till beslutsattest för annan än den budgetansvarig.</a:t>
            </a:r>
          </a:p>
          <a:p>
            <a:pPr marL="0" indent="0">
              <a:buNone/>
            </a:pPr>
            <a:endParaRPr lang="sv-SE" sz="1500" dirty="0"/>
          </a:p>
          <a:p>
            <a:pPr marL="0" indent="0">
              <a:buNone/>
            </a:pPr>
            <a:r>
              <a:rPr lang="sv-SE" sz="1500" dirty="0"/>
              <a:t>Beslutsattest innebär kontroll av att:</a:t>
            </a:r>
          </a:p>
          <a:p>
            <a:r>
              <a:rPr lang="sv-SE" sz="1500" dirty="0"/>
              <a:t>Kostnad/intäkt respektive utgift/inkomst är befogad med hänsyn till det behov som finns och den verksamhet som bedrivs</a:t>
            </a:r>
          </a:p>
          <a:p>
            <a:r>
              <a:rPr lang="sv-SE" sz="1500" dirty="0"/>
              <a:t>Budgetanslag för täckning av kostnader/utgifter finns</a:t>
            </a:r>
          </a:p>
          <a:p>
            <a:r>
              <a:rPr lang="sv-SE" sz="1500" dirty="0"/>
              <a:t>Beställning har skett enligt direktiv och riktlinjer för verksamheten</a:t>
            </a:r>
          </a:p>
          <a:p>
            <a:r>
              <a:rPr lang="sv-SE" sz="1500" dirty="0"/>
              <a:t>Erforderliga kontroller utförts enligt punkt 6 i reglementet</a:t>
            </a:r>
          </a:p>
          <a:p>
            <a:r>
              <a:rPr lang="sv-SE" sz="1500" dirty="0"/>
              <a:t>JÄV ej föreligger</a:t>
            </a:r>
          </a:p>
          <a:p>
            <a:pPr marL="0" indent="0">
              <a:buNone/>
            </a:pPr>
            <a:endParaRPr lang="sv-SE" sz="1500" dirty="0"/>
          </a:p>
        </p:txBody>
      </p:sp>
      <p:sp>
        <p:nvSpPr>
          <p:cNvPr id="5" name="Platshållare för bildnummer 4"/>
          <p:cNvSpPr>
            <a:spLocks noGrp="1"/>
          </p:cNvSpPr>
          <p:nvPr>
            <p:ph type="sldNum" sz="quarter" idx="12"/>
          </p:nvPr>
        </p:nvSpPr>
        <p:spPr>
          <a:xfrm>
            <a:off x="227012" y="6485400"/>
            <a:ext cx="1800000" cy="144000"/>
          </a:xfrm>
        </p:spPr>
        <p:txBody>
          <a:bodyPr vert="horz" lIns="0" tIns="0" rIns="0" bIns="0" rtlCol="0" anchor="ctr">
            <a:normAutofit/>
          </a:bodyPr>
          <a:lstStyle/>
          <a:p>
            <a:pPr>
              <a:spcAft>
                <a:spcPts val="600"/>
              </a:spcAft>
            </a:pPr>
            <a:fld id="{6F8BC31D-3E82-AD4E-AEB1-833F69F4714A}" type="slidenum">
              <a:rPr lang="sv-SE" smtClean="0">
                <a:solidFill>
                  <a:prstClr val="white"/>
                </a:solidFill>
              </a:rPr>
              <a:pPr>
                <a:spcAft>
                  <a:spcPts val="600"/>
                </a:spcAft>
              </a:pPr>
              <a:t>14</a:t>
            </a:fld>
            <a:endParaRPr lang="sv-SE">
              <a:solidFill>
                <a:prstClr val="white"/>
              </a:solidFill>
            </a:endParaRPr>
          </a:p>
        </p:txBody>
      </p:sp>
      <p:sp>
        <p:nvSpPr>
          <p:cNvPr id="8" name="Rubrik 1"/>
          <p:cNvSpPr txBox="1">
            <a:spLocks/>
          </p:cNvSpPr>
          <p:nvPr/>
        </p:nvSpPr>
        <p:spPr>
          <a:xfrm>
            <a:off x="7896200" y="-171400"/>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endParaRPr lang="sv-SE" sz="4000" b="0" dirty="0"/>
          </a:p>
        </p:txBody>
      </p:sp>
    </p:spTree>
    <p:extLst>
      <p:ext uri="{BB962C8B-B14F-4D97-AF65-F5344CB8AC3E}">
        <p14:creationId xmlns:p14="http://schemas.microsoft.com/office/powerpoint/2010/main" val="1071581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descr="SPARBÖSSA, Sparlåda, &quot;Sparsamhet är en dygd&quot;,1900-talets mitt. Övrigt -  Övrigt - Auctionet">
            <a:extLst>
              <a:ext uri="{FF2B5EF4-FFF2-40B4-BE49-F238E27FC236}">
                <a16:creationId xmlns:a16="http://schemas.microsoft.com/office/drawing/2014/main" id="{05E7BA06-2B7E-24B2-4813-D71AB725947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b="1769"/>
          <a:stretch/>
        </p:blipFill>
        <p:spPr bwMode="auto">
          <a:xfrm>
            <a:off x="444499" y="1825625"/>
            <a:ext cx="5418419" cy="3832225"/>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sp>
        <p:nvSpPr>
          <p:cNvPr id="5" name="Platshållare för bildnummer 4">
            <a:extLst>
              <a:ext uri="{FF2B5EF4-FFF2-40B4-BE49-F238E27FC236}">
                <a16:creationId xmlns:a16="http://schemas.microsoft.com/office/drawing/2014/main" id="{43CED566-46E9-5B8E-974F-399D512AE1B8}"/>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F8BC31D-3E82-AD4E-AEB1-833F69F4714A}" type="slidenum">
              <a:rPr lang="sv-SE" smtClean="0"/>
              <a:pPr>
                <a:spcAft>
                  <a:spcPts val="600"/>
                </a:spcAft>
              </a:pPr>
              <a:t>15</a:t>
            </a:fld>
            <a:endParaRPr lang="sv-SE"/>
          </a:p>
        </p:txBody>
      </p:sp>
      <p:sp>
        <p:nvSpPr>
          <p:cNvPr id="9" name="Rubrik 8">
            <a:extLst>
              <a:ext uri="{FF2B5EF4-FFF2-40B4-BE49-F238E27FC236}">
                <a16:creationId xmlns:a16="http://schemas.microsoft.com/office/drawing/2014/main" id="{4A8E3022-8D9A-3C72-8866-AC75F4FE3C0D}"/>
              </a:ext>
            </a:extLst>
          </p:cNvPr>
          <p:cNvSpPr>
            <a:spLocks noGrp="1"/>
          </p:cNvSpPr>
          <p:nvPr>
            <p:ph type="title"/>
          </p:nvPr>
        </p:nvSpPr>
        <p:spPr>
          <a:xfrm>
            <a:off x="444500" y="452438"/>
            <a:ext cx="11291888" cy="1084264"/>
          </a:xfrm>
        </p:spPr>
        <p:txBody>
          <a:bodyPr anchor="b">
            <a:normAutofit/>
          </a:bodyPr>
          <a:lstStyle/>
          <a:p>
            <a:r>
              <a:rPr lang="sv-SE" sz="3700" dirty="0"/>
              <a:t>Håll koll även på mindre kostnader och ta</a:t>
            </a:r>
            <a:br>
              <a:rPr lang="sv-SE" sz="3700" dirty="0"/>
            </a:br>
            <a:r>
              <a:rPr lang="sv-SE" sz="3700" dirty="0"/>
              <a:t>samtidigt ansvar för helheten</a:t>
            </a:r>
          </a:p>
        </p:txBody>
      </p:sp>
      <p:pic>
        <p:nvPicPr>
          <p:cNvPr id="2056" name="Picture 8" descr="Spara eller slösa med fyrkantiga hjul? – Longus ledarskap AB">
            <a:extLst>
              <a:ext uri="{FF2B5EF4-FFF2-40B4-BE49-F238E27FC236}">
                <a16:creationId xmlns:a16="http://schemas.microsoft.com/office/drawing/2014/main" id="{57E8A8B4-45C8-CC98-73FF-FB25A55E247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26188" y="1608125"/>
            <a:ext cx="5410200" cy="383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291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0516DA3B-42C5-9D86-7FB8-AAD10ECF6343}"/>
              </a:ext>
            </a:extLst>
          </p:cNvPr>
          <p:cNvPicPr>
            <a:picLocks noChangeAspect="1"/>
          </p:cNvPicPr>
          <p:nvPr/>
        </p:nvPicPr>
        <p:blipFill>
          <a:blip r:embed="rId2"/>
          <a:stretch>
            <a:fillRect/>
          </a:stretch>
        </p:blipFill>
        <p:spPr>
          <a:xfrm>
            <a:off x="1017037" y="1808163"/>
            <a:ext cx="7657089" cy="3849687"/>
          </a:xfrm>
          <a:prstGeom prst="rect">
            <a:avLst/>
          </a:prstGeom>
          <a:noFill/>
        </p:spPr>
      </p:pic>
      <p:sp>
        <p:nvSpPr>
          <p:cNvPr id="3" name="Platshållare för bildnummer 2">
            <a:extLst>
              <a:ext uri="{FF2B5EF4-FFF2-40B4-BE49-F238E27FC236}">
                <a16:creationId xmlns:a16="http://schemas.microsoft.com/office/drawing/2014/main" id="{CBFBE9DC-891D-A8B8-9387-5C8594628084}"/>
              </a:ext>
            </a:extLst>
          </p:cNvPr>
          <p:cNvSpPr>
            <a:spLocks noGrp="1"/>
          </p:cNvSpPr>
          <p:nvPr>
            <p:ph type="sldNum" sz="quarter" idx="12"/>
          </p:nvPr>
        </p:nvSpPr>
        <p:spPr>
          <a:xfrm>
            <a:off x="227012" y="6485400"/>
            <a:ext cx="1800000" cy="144000"/>
          </a:xfrm>
        </p:spPr>
        <p:txBody>
          <a:bodyPr vert="horz" lIns="0" tIns="0" rIns="0" bIns="0" rtlCol="0" anchor="ctr">
            <a:normAutofit/>
          </a:bodyPr>
          <a:lstStyle>
            <a:defPPr>
              <a:defRPr lang="sv-S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55E820F-A968-4FCB-8F7B-574C087D0881}" type="slidenum">
              <a:rPr lang="sv-SE" smtClean="0"/>
              <a:pPr>
                <a:spcAft>
                  <a:spcPts val="600"/>
                </a:spcAft>
              </a:pPr>
              <a:t>16</a:t>
            </a:fld>
            <a:endParaRPr lang="sv-SE"/>
          </a:p>
        </p:txBody>
      </p:sp>
      <p:sp>
        <p:nvSpPr>
          <p:cNvPr id="12" name="Title 3">
            <a:extLst>
              <a:ext uri="{FF2B5EF4-FFF2-40B4-BE49-F238E27FC236}">
                <a16:creationId xmlns:a16="http://schemas.microsoft.com/office/drawing/2014/main" id="{DA437A75-52D3-4907-C5BC-87AEBAC98833}"/>
              </a:ext>
            </a:extLst>
          </p:cNvPr>
          <p:cNvSpPr>
            <a:spLocks noGrp="1"/>
          </p:cNvSpPr>
          <p:nvPr>
            <p:ph type="title"/>
          </p:nvPr>
        </p:nvSpPr>
        <p:spPr>
          <a:xfrm>
            <a:off x="444500" y="452438"/>
            <a:ext cx="11291888" cy="1084264"/>
          </a:xfrm>
        </p:spPr>
        <p:txBody>
          <a:bodyPr>
            <a:normAutofit/>
          </a:bodyPr>
          <a:lstStyle/>
          <a:p>
            <a:r>
              <a:rPr lang="en-US" sz="4000" dirty="0"/>
              <a:t>Vad </a:t>
            </a:r>
            <a:r>
              <a:rPr lang="en-US" sz="4000" dirty="0" err="1"/>
              <a:t>påvekar</a:t>
            </a:r>
            <a:r>
              <a:rPr lang="en-US" sz="4000" dirty="0"/>
              <a:t> </a:t>
            </a:r>
            <a:r>
              <a:rPr lang="en-US" sz="4000" dirty="0" err="1"/>
              <a:t>kommunens</a:t>
            </a:r>
            <a:r>
              <a:rPr lang="en-US" sz="4000" dirty="0"/>
              <a:t> budget?</a:t>
            </a:r>
          </a:p>
        </p:txBody>
      </p:sp>
    </p:spTree>
    <p:extLst>
      <p:ext uri="{BB962C8B-B14F-4D97-AF65-F5344CB8AC3E}">
        <p14:creationId xmlns:p14="http://schemas.microsoft.com/office/powerpoint/2010/main" val="2122159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F4B5A-C889-4D5E-80DB-ED16EC11AD86}"/>
              </a:ext>
            </a:extLst>
          </p:cNvPr>
          <p:cNvSpPr>
            <a:spLocks noGrp="1"/>
          </p:cNvSpPr>
          <p:nvPr>
            <p:ph type="title"/>
          </p:nvPr>
        </p:nvSpPr>
        <p:spPr>
          <a:xfrm>
            <a:off x="609600" y="613870"/>
            <a:ext cx="10972800" cy="882567"/>
          </a:xfrm>
        </p:spPr>
        <p:txBody>
          <a:bodyPr anchor="b">
            <a:normAutofit/>
          </a:bodyPr>
          <a:lstStyle/>
          <a:p>
            <a:r>
              <a:rPr lang="sv-SE" dirty="0"/>
              <a:t>Utjämning</a:t>
            </a:r>
            <a:endParaRPr lang="sv-SE" b="1" dirty="0"/>
          </a:p>
        </p:txBody>
      </p:sp>
      <p:sp>
        <p:nvSpPr>
          <p:cNvPr id="3" name="Platshållare för innehåll 2">
            <a:extLst>
              <a:ext uri="{FF2B5EF4-FFF2-40B4-BE49-F238E27FC236}">
                <a16:creationId xmlns:a16="http://schemas.microsoft.com/office/drawing/2014/main" id="{4AB71A87-CD60-41B4-A293-2F3ADFD386FB}"/>
              </a:ext>
            </a:extLst>
          </p:cNvPr>
          <p:cNvSpPr>
            <a:spLocks noGrp="1"/>
          </p:cNvSpPr>
          <p:nvPr>
            <p:ph sz="half" idx="1"/>
          </p:nvPr>
        </p:nvSpPr>
        <p:spPr>
          <a:xfrm>
            <a:off x="609600" y="1681655"/>
            <a:ext cx="5384800" cy="4444509"/>
          </a:xfrm>
        </p:spPr>
        <p:txBody>
          <a:bodyPr>
            <a:normAutofit/>
          </a:bodyPr>
          <a:lstStyle/>
          <a:p>
            <a:pPr marL="342900" indent="-342900">
              <a:buFont typeface="+mj-lt"/>
              <a:buAutoNum type="arabicPeriod"/>
            </a:pPr>
            <a:r>
              <a:rPr lang="sv-SE" sz="1300" dirty="0"/>
              <a:t>Inkomstutjämningen ska utjämna skillnader i skattekraft hos invånarna. 95% är statligt finansierad. Endast de 15 kommunerna med höst skattekraft betalar – övriga 275 får bidrag</a:t>
            </a:r>
          </a:p>
          <a:p>
            <a:pPr marL="0" indent="0">
              <a:buNone/>
            </a:pPr>
            <a:endParaRPr lang="sv-SE" sz="1300" dirty="0"/>
          </a:p>
          <a:p>
            <a:pPr marL="342900" indent="-342900">
              <a:buFont typeface="+mj-lt"/>
              <a:buAutoNum type="arabicPeriod"/>
            </a:pPr>
            <a:r>
              <a:rPr lang="sv-SE" sz="1300" dirty="0"/>
              <a:t>Kostnadsutjämningen ska utjämna för olika förutsättningar - strukturella behov och demografiska skillnader. Finansieras mellan kommunerna.  Innehåller 9 delmodeller; Förskola &amp; fritids, Grundskola &amp; förskoleklass, Gymnasieskola, Komvux,  Äldreomsorg, Individ- och familjeomsorg, Infrastruktur, Verksamhetsövergripande kostnader och Kollektivtrafik </a:t>
            </a:r>
            <a:r>
              <a:rPr lang="sv-SE" sz="1300" dirty="0">
                <a:hlinkClick r:id="rId3" action="ppaction://hlinkfile"/>
              </a:rPr>
              <a:t>C:\Users\azackris\Downloads\kommun-2025_utfall_korrigerad_2025-02-10.xlsx</a:t>
            </a:r>
            <a:endParaRPr lang="sv-SE" sz="1300" dirty="0"/>
          </a:p>
          <a:p>
            <a:pPr marL="342900" indent="-342900">
              <a:buFont typeface="+mj-lt"/>
              <a:buAutoNum type="arabicPeriod"/>
            </a:pPr>
            <a:endParaRPr lang="sv-SE" sz="1300" dirty="0"/>
          </a:p>
          <a:p>
            <a:pPr marL="342900" indent="-342900">
              <a:buFont typeface="+mj-lt"/>
              <a:buAutoNum type="arabicPeriod"/>
            </a:pPr>
            <a:r>
              <a:rPr lang="sv-SE" sz="1300" dirty="0"/>
              <a:t>Reglerbidraget är särskilda satsningar som kommer via skattekontot och fördelas ut enligt fastlagd nyckel, samspelar  även med inkomstutjämningen.</a:t>
            </a:r>
          </a:p>
          <a:p>
            <a:pPr marL="342900" indent="-342900">
              <a:buFont typeface="+mj-lt"/>
              <a:buAutoNum type="arabicPeriod"/>
            </a:pPr>
            <a:endParaRPr lang="sv-SE" sz="1300" dirty="0"/>
          </a:p>
          <a:p>
            <a:pPr marL="342900" indent="-342900">
              <a:buFont typeface="+mj-lt"/>
              <a:buAutoNum type="arabicPeriod"/>
            </a:pPr>
            <a:r>
              <a:rPr lang="sv-SE" sz="1300" dirty="0"/>
              <a:t>LSS-utjämningen – en egen modell för att utjämna skillnader mellan kommunerna. Den enda modell som till viss del är påverkbar och ligger därför som en separat modell utanför kostnadsutjämningen</a:t>
            </a:r>
          </a:p>
          <a:p>
            <a:endParaRPr lang="sv-SE" sz="1300" dirty="0"/>
          </a:p>
        </p:txBody>
      </p:sp>
      <p:sp>
        <p:nvSpPr>
          <p:cNvPr id="4" name="Platshållare för bildnummer 3">
            <a:extLst>
              <a:ext uri="{FF2B5EF4-FFF2-40B4-BE49-F238E27FC236}">
                <a16:creationId xmlns:a16="http://schemas.microsoft.com/office/drawing/2014/main" id="{B9524265-A6DB-459F-ACE9-062D6E5B36DF}"/>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F8BC31D-3E82-AD4E-AEB1-833F69F4714A}" type="slidenum">
              <a:rPr lang="sv-SE" smtClean="0">
                <a:solidFill>
                  <a:prstClr val="white"/>
                </a:solidFill>
              </a:rPr>
              <a:pPr>
                <a:spcAft>
                  <a:spcPts val="600"/>
                </a:spcAft>
              </a:pPr>
              <a:t>17</a:t>
            </a:fld>
            <a:endParaRPr lang="sv-SE">
              <a:solidFill>
                <a:prstClr val="white"/>
              </a:solidFill>
            </a:endParaRPr>
          </a:p>
        </p:txBody>
      </p:sp>
      <p:pic>
        <p:nvPicPr>
          <p:cNvPr id="7" name="Platshållare för innehåll 6">
            <a:extLst>
              <a:ext uri="{FF2B5EF4-FFF2-40B4-BE49-F238E27FC236}">
                <a16:creationId xmlns:a16="http://schemas.microsoft.com/office/drawing/2014/main" id="{2A7BB466-D699-4BA9-1C08-E48EA0EBA84B}"/>
              </a:ext>
            </a:extLst>
          </p:cNvPr>
          <p:cNvPicPr>
            <a:picLocks noGrp="1" noChangeAspect="1"/>
          </p:cNvPicPr>
          <p:nvPr>
            <p:ph sz="half" idx="2"/>
          </p:nvPr>
        </p:nvPicPr>
        <p:blipFill>
          <a:blip r:embed="rId4"/>
          <a:stretch>
            <a:fillRect/>
          </a:stretch>
        </p:blipFill>
        <p:spPr>
          <a:xfrm>
            <a:off x="6290044" y="898481"/>
            <a:ext cx="4532078" cy="5061038"/>
          </a:xfrm>
          <a:prstGeom prst="rect">
            <a:avLst/>
          </a:prstGeom>
        </p:spPr>
      </p:pic>
    </p:spTree>
    <p:extLst>
      <p:ext uri="{BB962C8B-B14F-4D97-AF65-F5344CB8AC3E}">
        <p14:creationId xmlns:p14="http://schemas.microsoft.com/office/powerpoint/2010/main" val="5637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0A96519-FF31-0033-C243-B9804ACFD97E}"/>
              </a:ext>
            </a:extLst>
          </p:cNvPr>
          <p:cNvSpPr>
            <a:spLocks noGrp="1"/>
          </p:cNvSpPr>
          <p:nvPr>
            <p:ph type="sldNum" sz="quarter" idx="12"/>
          </p:nvPr>
        </p:nvSpPr>
        <p:spPr/>
        <p:txBody>
          <a:bodyPr/>
          <a:lstStyle/>
          <a:p>
            <a:fld id="{655E820F-A968-4FCB-8F7B-574C087D0881}" type="slidenum">
              <a:rPr lang="sv-SE" smtClean="0"/>
              <a:t>18</a:t>
            </a:fld>
            <a:endParaRPr lang="sv-SE"/>
          </a:p>
        </p:txBody>
      </p:sp>
      <p:sp>
        <p:nvSpPr>
          <p:cNvPr id="3" name="Rubrik 2">
            <a:extLst>
              <a:ext uri="{FF2B5EF4-FFF2-40B4-BE49-F238E27FC236}">
                <a16:creationId xmlns:a16="http://schemas.microsoft.com/office/drawing/2014/main" id="{A91059D8-28A8-C27A-A8D0-AB449CCF3ABF}"/>
              </a:ext>
            </a:extLst>
          </p:cNvPr>
          <p:cNvSpPr>
            <a:spLocks noGrp="1"/>
          </p:cNvSpPr>
          <p:nvPr>
            <p:ph type="title"/>
          </p:nvPr>
        </p:nvSpPr>
        <p:spPr>
          <a:xfrm>
            <a:off x="450056" y="-120318"/>
            <a:ext cx="11291888" cy="1084264"/>
          </a:xfrm>
        </p:spPr>
        <p:txBody>
          <a:bodyPr/>
          <a:lstStyle/>
          <a:p>
            <a:r>
              <a:rPr lang="sv-SE" dirty="0"/>
              <a:t>Kostnadsutjämning </a:t>
            </a:r>
          </a:p>
        </p:txBody>
      </p:sp>
      <p:graphicFrame>
        <p:nvGraphicFramePr>
          <p:cNvPr id="7" name="Objekt 6">
            <a:extLst>
              <a:ext uri="{FF2B5EF4-FFF2-40B4-BE49-F238E27FC236}">
                <a16:creationId xmlns:a16="http://schemas.microsoft.com/office/drawing/2014/main" id="{72505072-BC68-A6A9-E9C9-D969BB6046D7}"/>
              </a:ext>
            </a:extLst>
          </p:cNvPr>
          <p:cNvGraphicFramePr>
            <a:graphicFrameLocks noChangeAspect="1"/>
          </p:cNvGraphicFramePr>
          <p:nvPr>
            <p:extLst>
              <p:ext uri="{D42A27DB-BD31-4B8C-83A1-F6EECF244321}">
                <p14:modId xmlns:p14="http://schemas.microsoft.com/office/powerpoint/2010/main" val="96863622"/>
              </p:ext>
            </p:extLst>
          </p:nvPr>
        </p:nvGraphicFramePr>
        <p:xfrm>
          <a:off x="592853" y="1065125"/>
          <a:ext cx="10570865" cy="5064369"/>
        </p:xfrm>
        <a:graphic>
          <a:graphicData uri="http://schemas.openxmlformats.org/presentationml/2006/ole">
            <mc:AlternateContent xmlns:mc="http://schemas.openxmlformats.org/markup-compatibility/2006">
              <mc:Choice xmlns:v="urn:schemas-microsoft-com:vml" Requires="v">
                <p:oleObj name="Worksheet" r:id="rId2" imgW="8381942" imgH="2781313" progId="Excel.Sheet.8">
                  <p:embed/>
                </p:oleObj>
              </mc:Choice>
              <mc:Fallback>
                <p:oleObj name="Worksheet" r:id="rId2" imgW="8381942" imgH="2781313" progId="Excel.Sheet.8">
                  <p:embed/>
                  <p:pic>
                    <p:nvPicPr>
                      <p:cNvPr id="7" name="Objekt 6">
                        <a:extLst>
                          <a:ext uri="{FF2B5EF4-FFF2-40B4-BE49-F238E27FC236}">
                            <a16:creationId xmlns:a16="http://schemas.microsoft.com/office/drawing/2014/main" id="{72505072-BC68-A6A9-E9C9-D969BB6046D7}"/>
                          </a:ext>
                        </a:extLst>
                      </p:cNvPr>
                      <p:cNvPicPr/>
                      <p:nvPr/>
                    </p:nvPicPr>
                    <p:blipFill>
                      <a:blip r:embed="rId3"/>
                      <a:stretch>
                        <a:fillRect/>
                      </a:stretch>
                    </p:blipFill>
                    <p:spPr>
                      <a:xfrm>
                        <a:off x="592853" y="1065125"/>
                        <a:ext cx="10570865" cy="5064369"/>
                      </a:xfrm>
                      <a:prstGeom prst="rect">
                        <a:avLst/>
                      </a:prstGeom>
                    </p:spPr>
                  </p:pic>
                </p:oleObj>
              </mc:Fallback>
            </mc:AlternateContent>
          </a:graphicData>
        </a:graphic>
      </p:graphicFrame>
    </p:spTree>
    <p:extLst>
      <p:ext uri="{BB962C8B-B14F-4D97-AF65-F5344CB8AC3E}">
        <p14:creationId xmlns:p14="http://schemas.microsoft.com/office/powerpoint/2010/main" val="316147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0A96519-FF31-0033-C243-B9804ACFD97E}"/>
              </a:ext>
            </a:extLst>
          </p:cNvPr>
          <p:cNvSpPr>
            <a:spLocks noGrp="1"/>
          </p:cNvSpPr>
          <p:nvPr>
            <p:ph type="sldNum" sz="quarter" idx="12"/>
          </p:nvPr>
        </p:nvSpPr>
        <p:spPr/>
        <p:txBody>
          <a:bodyPr/>
          <a:lstStyle/>
          <a:p>
            <a:fld id="{655E820F-A968-4FCB-8F7B-574C087D0881}" type="slidenum">
              <a:rPr lang="sv-SE" smtClean="0"/>
              <a:t>19</a:t>
            </a:fld>
            <a:endParaRPr lang="sv-SE"/>
          </a:p>
        </p:txBody>
      </p:sp>
      <p:sp>
        <p:nvSpPr>
          <p:cNvPr id="3" name="Rubrik 2">
            <a:extLst>
              <a:ext uri="{FF2B5EF4-FFF2-40B4-BE49-F238E27FC236}">
                <a16:creationId xmlns:a16="http://schemas.microsoft.com/office/drawing/2014/main" id="{A91059D8-28A8-C27A-A8D0-AB449CCF3ABF}"/>
              </a:ext>
            </a:extLst>
          </p:cNvPr>
          <p:cNvSpPr>
            <a:spLocks noGrp="1"/>
          </p:cNvSpPr>
          <p:nvPr>
            <p:ph type="title"/>
          </p:nvPr>
        </p:nvSpPr>
        <p:spPr/>
        <p:txBody>
          <a:bodyPr/>
          <a:lstStyle/>
          <a:p>
            <a:r>
              <a:rPr lang="sv-SE" dirty="0"/>
              <a:t>Kostnadsutjämning </a:t>
            </a:r>
          </a:p>
        </p:txBody>
      </p:sp>
      <p:pic>
        <p:nvPicPr>
          <p:cNvPr id="12" name="Platshållare för innehåll 11">
            <a:extLst>
              <a:ext uri="{FF2B5EF4-FFF2-40B4-BE49-F238E27FC236}">
                <a16:creationId xmlns:a16="http://schemas.microsoft.com/office/drawing/2014/main" id="{C35CDB8E-229A-85F1-DA95-BCB17DD10E11}"/>
              </a:ext>
            </a:extLst>
          </p:cNvPr>
          <p:cNvPicPr>
            <a:picLocks noGrp="1" noChangeAspect="1"/>
          </p:cNvPicPr>
          <p:nvPr>
            <p:ph sz="half" idx="2"/>
          </p:nvPr>
        </p:nvPicPr>
        <p:blipFill>
          <a:blip r:embed="rId2"/>
          <a:stretch>
            <a:fillRect/>
          </a:stretch>
        </p:blipFill>
        <p:spPr>
          <a:xfrm>
            <a:off x="7315724" y="1941420"/>
            <a:ext cx="1543129" cy="3524431"/>
          </a:xfrm>
        </p:spPr>
      </p:pic>
      <p:pic>
        <p:nvPicPr>
          <p:cNvPr id="14" name="Bildobjekt 13">
            <a:extLst>
              <a:ext uri="{FF2B5EF4-FFF2-40B4-BE49-F238E27FC236}">
                <a16:creationId xmlns:a16="http://schemas.microsoft.com/office/drawing/2014/main" id="{E355586C-688C-61B8-07AB-92CCF60EF691}"/>
              </a:ext>
            </a:extLst>
          </p:cNvPr>
          <p:cNvPicPr>
            <a:picLocks noChangeAspect="1"/>
          </p:cNvPicPr>
          <p:nvPr/>
        </p:nvPicPr>
        <p:blipFill>
          <a:blip r:embed="rId3"/>
          <a:stretch>
            <a:fillRect/>
          </a:stretch>
        </p:blipFill>
        <p:spPr>
          <a:xfrm>
            <a:off x="4585417" y="1979522"/>
            <a:ext cx="1505027" cy="3505380"/>
          </a:xfrm>
          <a:prstGeom prst="rect">
            <a:avLst/>
          </a:prstGeom>
        </p:spPr>
      </p:pic>
      <p:pic>
        <p:nvPicPr>
          <p:cNvPr id="16" name="Bildobjekt 15">
            <a:extLst>
              <a:ext uri="{FF2B5EF4-FFF2-40B4-BE49-F238E27FC236}">
                <a16:creationId xmlns:a16="http://schemas.microsoft.com/office/drawing/2014/main" id="{3F165CB9-3DC3-F93C-2464-11986A21070E}"/>
              </a:ext>
            </a:extLst>
          </p:cNvPr>
          <p:cNvPicPr>
            <a:picLocks noChangeAspect="1"/>
          </p:cNvPicPr>
          <p:nvPr/>
        </p:nvPicPr>
        <p:blipFill>
          <a:blip r:embed="rId4"/>
          <a:stretch>
            <a:fillRect/>
          </a:stretch>
        </p:blipFill>
        <p:spPr>
          <a:xfrm>
            <a:off x="2027012" y="1941420"/>
            <a:ext cx="1492327" cy="3543482"/>
          </a:xfrm>
          <a:prstGeom prst="rect">
            <a:avLst/>
          </a:prstGeom>
        </p:spPr>
      </p:pic>
      <p:pic>
        <p:nvPicPr>
          <p:cNvPr id="20" name="Bildobjekt 19">
            <a:extLst>
              <a:ext uri="{FF2B5EF4-FFF2-40B4-BE49-F238E27FC236}">
                <a16:creationId xmlns:a16="http://schemas.microsoft.com/office/drawing/2014/main" id="{EFEED334-B564-36C1-33F9-343284E09865}"/>
              </a:ext>
            </a:extLst>
          </p:cNvPr>
          <p:cNvPicPr>
            <a:picLocks noChangeAspect="1"/>
          </p:cNvPicPr>
          <p:nvPr/>
        </p:nvPicPr>
        <p:blipFill>
          <a:blip r:embed="rId5"/>
          <a:stretch>
            <a:fillRect/>
          </a:stretch>
        </p:blipFill>
        <p:spPr>
          <a:xfrm>
            <a:off x="9756200" y="1960471"/>
            <a:ext cx="1639848" cy="3543482"/>
          </a:xfrm>
          <a:prstGeom prst="rect">
            <a:avLst/>
          </a:prstGeom>
        </p:spPr>
      </p:pic>
    </p:spTree>
    <p:extLst>
      <p:ext uri="{BB962C8B-B14F-4D97-AF65-F5344CB8AC3E}">
        <p14:creationId xmlns:p14="http://schemas.microsoft.com/office/powerpoint/2010/main" val="52846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6960F740-479E-F837-521D-7231396DBFBB}"/>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F8BC31D-3E82-AD4E-AEB1-833F69F4714A}" type="slidenum">
              <a:rPr lang="sv-SE" smtClean="0"/>
              <a:pPr>
                <a:spcAft>
                  <a:spcPts val="600"/>
                </a:spcAft>
              </a:pPr>
              <a:t>2</a:t>
            </a:fld>
            <a:endParaRPr lang="sv-SE"/>
          </a:p>
        </p:txBody>
      </p:sp>
      <p:sp>
        <p:nvSpPr>
          <p:cNvPr id="6" name="Rubrik 5">
            <a:extLst>
              <a:ext uri="{FF2B5EF4-FFF2-40B4-BE49-F238E27FC236}">
                <a16:creationId xmlns:a16="http://schemas.microsoft.com/office/drawing/2014/main" id="{660FF03D-460A-3D1D-0B4E-41F7C3E174DB}"/>
              </a:ext>
            </a:extLst>
          </p:cNvPr>
          <p:cNvSpPr>
            <a:spLocks noGrp="1"/>
          </p:cNvSpPr>
          <p:nvPr>
            <p:ph type="title"/>
          </p:nvPr>
        </p:nvSpPr>
        <p:spPr>
          <a:xfrm>
            <a:off x="444500" y="452438"/>
            <a:ext cx="11291888" cy="944562"/>
          </a:xfrm>
        </p:spPr>
        <p:txBody>
          <a:bodyPr anchor="b">
            <a:normAutofit/>
          </a:bodyPr>
          <a:lstStyle/>
          <a:p>
            <a:r>
              <a:rPr lang="sv-SE" dirty="0"/>
              <a:t>Ekonomi och styrning Leksand</a:t>
            </a:r>
          </a:p>
        </p:txBody>
      </p:sp>
      <p:pic>
        <p:nvPicPr>
          <p:cNvPr id="3082" name="Picture 10" descr="Illustration av de olika stegen i styrmodellen, där alla stegen leder vidare upp för en trappa till visionen, som symboliseras av en gul cirkel. Alla stegen förklaras i texten under bilden.">
            <a:extLst>
              <a:ext uri="{FF2B5EF4-FFF2-40B4-BE49-F238E27FC236}">
                <a16:creationId xmlns:a16="http://schemas.microsoft.com/office/drawing/2014/main" id="{B5A4AE41-D13A-B6C8-5CB8-A985CCE57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397000"/>
            <a:ext cx="11272837" cy="463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1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F46D348E-3267-D484-0F20-26410CB2752F}"/>
              </a:ext>
            </a:extLst>
          </p:cNvPr>
          <p:cNvPicPr>
            <a:picLocks noGrp="1" noChangeAspect="1"/>
          </p:cNvPicPr>
          <p:nvPr>
            <p:ph idx="1"/>
          </p:nvPr>
        </p:nvPicPr>
        <p:blipFill>
          <a:blip r:embed="rId2"/>
          <a:stretch>
            <a:fillRect/>
          </a:stretch>
        </p:blipFill>
        <p:spPr>
          <a:xfrm>
            <a:off x="1257300" y="1536702"/>
            <a:ext cx="9385300" cy="4394198"/>
          </a:xfrm>
        </p:spPr>
      </p:pic>
      <p:sp>
        <p:nvSpPr>
          <p:cNvPr id="4" name="Platshållare för bildnummer 3">
            <a:extLst>
              <a:ext uri="{FF2B5EF4-FFF2-40B4-BE49-F238E27FC236}">
                <a16:creationId xmlns:a16="http://schemas.microsoft.com/office/drawing/2014/main" id="{49C7F898-B29A-0103-52F4-345A99F217F8}"/>
              </a:ext>
            </a:extLst>
          </p:cNvPr>
          <p:cNvSpPr>
            <a:spLocks noGrp="1"/>
          </p:cNvSpPr>
          <p:nvPr>
            <p:ph type="sldNum" sz="quarter" idx="12"/>
          </p:nvPr>
        </p:nvSpPr>
        <p:spPr/>
        <p:txBody>
          <a:bodyPr/>
          <a:lstStyle/>
          <a:p>
            <a:fld id="{655E820F-A968-4FCB-8F7B-574C087D0881}" type="slidenum">
              <a:rPr lang="sv-SE" smtClean="0"/>
              <a:t>20</a:t>
            </a:fld>
            <a:endParaRPr lang="sv-SE"/>
          </a:p>
        </p:txBody>
      </p:sp>
      <p:sp>
        <p:nvSpPr>
          <p:cNvPr id="5" name="Rubrik 4">
            <a:extLst>
              <a:ext uri="{FF2B5EF4-FFF2-40B4-BE49-F238E27FC236}">
                <a16:creationId xmlns:a16="http://schemas.microsoft.com/office/drawing/2014/main" id="{8264931F-916B-9711-BA69-64ED8171DA9E}"/>
              </a:ext>
            </a:extLst>
          </p:cNvPr>
          <p:cNvSpPr>
            <a:spLocks noGrp="1"/>
          </p:cNvSpPr>
          <p:nvPr>
            <p:ph type="title"/>
          </p:nvPr>
        </p:nvSpPr>
        <p:spPr/>
        <p:txBody>
          <a:bodyPr/>
          <a:lstStyle/>
          <a:p>
            <a:r>
              <a:rPr lang="sv-SE" dirty="0"/>
              <a:t>Kostnadsutjämning äldreomsorg</a:t>
            </a:r>
          </a:p>
        </p:txBody>
      </p:sp>
    </p:spTree>
    <p:extLst>
      <p:ext uri="{BB962C8B-B14F-4D97-AF65-F5344CB8AC3E}">
        <p14:creationId xmlns:p14="http://schemas.microsoft.com/office/powerpoint/2010/main" val="40783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49C7F898-B29A-0103-52F4-345A99F217F8}"/>
              </a:ext>
            </a:extLst>
          </p:cNvPr>
          <p:cNvSpPr>
            <a:spLocks noGrp="1"/>
          </p:cNvSpPr>
          <p:nvPr>
            <p:ph type="sldNum" sz="quarter" idx="12"/>
          </p:nvPr>
        </p:nvSpPr>
        <p:spPr/>
        <p:txBody>
          <a:bodyPr/>
          <a:lstStyle/>
          <a:p>
            <a:fld id="{655E820F-A968-4FCB-8F7B-574C087D0881}" type="slidenum">
              <a:rPr lang="sv-SE" smtClean="0"/>
              <a:t>21</a:t>
            </a:fld>
            <a:endParaRPr lang="sv-SE"/>
          </a:p>
        </p:txBody>
      </p:sp>
      <p:sp>
        <p:nvSpPr>
          <p:cNvPr id="5" name="Rubrik 4">
            <a:extLst>
              <a:ext uri="{FF2B5EF4-FFF2-40B4-BE49-F238E27FC236}">
                <a16:creationId xmlns:a16="http://schemas.microsoft.com/office/drawing/2014/main" id="{8264931F-916B-9711-BA69-64ED8171DA9E}"/>
              </a:ext>
            </a:extLst>
          </p:cNvPr>
          <p:cNvSpPr>
            <a:spLocks noGrp="1"/>
          </p:cNvSpPr>
          <p:nvPr>
            <p:ph type="title"/>
          </p:nvPr>
        </p:nvSpPr>
        <p:spPr/>
        <p:txBody>
          <a:bodyPr/>
          <a:lstStyle/>
          <a:p>
            <a:r>
              <a:rPr lang="sv-SE" dirty="0"/>
              <a:t>Kostnadsutjämning äldreomsorg</a:t>
            </a:r>
          </a:p>
        </p:txBody>
      </p:sp>
      <p:pic>
        <p:nvPicPr>
          <p:cNvPr id="12" name="Platshållare för innehåll 11">
            <a:extLst>
              <a:ext uri="{FF2B5EF4-FFF2-40B4-BE49-F238E27FC236}">
                <a16:creationId xmlns:a16="http://schemas.microsoft.com/office/drawing/2014/main" id="{87900AF9-2C72-4333-5562-DEFFDD305152}"/>
              </a:ext>
            </a:extLst>
          </p:cNvPr>
          <p:cNvPicPr>
            <a:picLocks noGrp="1" noChangeAspect="1"/>
          </p:cNvPicPr>
          <p:nvPr>
            <p:ph idx="1"/>
          </p:nvPr>
        </p:nvPicPr>
        <p:blipFill>
          <a:blip r:embed="rId2"/>
          <a:stretch>
            <a:fillRect/>
          </a:stretch>
        </p:blipFill>
        <p:spPr>
          <a:xfrm>
            <a:off x="812800" y="1536702"/>
            <a:ext cx="9893300" cy="4432298"/>
          </a:xfrm>
        </p:spPr>
      </p:pic>
    </p:spTree>
    <p:extLst>
      <p:ext uri="{BB962C8B-B14F-4D97-AF65-F5344CB8AC3E}">
        <p14:creationId xmlns:p14="http://schemas.microsoft.com/office/powerpoint/2010/main" val="3076848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49C7F898-B29A-0103-52F4-345A99F217F8}"/>
              </a:ext>
            </a:extLst>
          </p:cNvPr>
          <p:cNvSpPr>
            <a:spLocks noGrp="1"/>
          </p:cNvSpPr>
          <p:nvPr>
            <p:ph type="sldNum" sz="quarter" idx="12"/>
          </p:nvPr>
        </p:nvSpPr>
        <p:spPr/>
        <p:txBody>
          <a:bodyPr/>
          <a:lstStyle/>
          <a:p>
            <a:fld id="{655E820F-A968-4FCB-8F7B-574C087D0881}" type="slidenum">
              <a:rPr lang="sv-SE" smtClean="0"/>
              <a:t>22</a:t>
            </a:fld>
            <a:endParaRPr lang="sv-SE"/>
          </a:p>
        </p:txBody>
      </p:sp>
      <p:sp>
        <p:nvSpPr>
          <p:cNvPr id="5" name="Rubrik 4">
            <a:extLst>
              <a:ext uri="{FF2B5EF4-FFF2-40B4-BE49-F238E27FC236}">
                <a16:creationId xmlns:a16="http://schemas.microsoft.com/office/drawing/2014/main" id="{8264931F-916B-9711-BA69-64ED8171DA9E}"/>
              </a:ext>
            </a:extLst>
          </p:cNvPr>
          <p:cNvSpPr>
            <a:spLocks noGrp="1"/>
          </p:cNvSpPr>
          <p:nvPr>
            <p:ph type="title"/>
          </p:nvPr>
        </p:nvSpPr>
        <p:spPr/>
        <p:txBody>
          <a:bodyPr/>
          <a:lstStyle/>
          <a:p>
            <a:r>
              <a:rPr lang="sv-SE" dirty="0"/>
              <a:t>Kostnadsutjämning äldreomsorg</a:t>
            </a:r>
          </a:p>
        </p:txBody>
      </p:sp>
      <p:pic>
        <p:nvPicPr>
          <p:cNvPr id="7" name="Platshållare för innehåll 6">
            <a:extLst>
              <a:ext uri="{FF2B5EF4-FFF2-40B4-BE49-F238E27FC236}">
                <a16:creationId xmlns:a16="http://schemas.microsoft.com/office/drawing/2014/main" id="{49241590-E0EF-A75F-2BCA-D95E3BF61874}"/>
              </a:ext>
            </a:extLst>
          </p:cNvPr>
          <p:cNvPicPr>
            <a:picLocks noGrp="1" noChangeAspect="1"/>
          </p:cNvPicPr>
          <p:nvPr>
            <p:ph idx="1"/>
          </p:nvPr>
        </p:nvPicPr>
        <p:blipFill>
          <a:blip r:embed="rId2"/>
          <a:stretch>
            <a:fillRect/>
          </a:stretch>
        </p:blipFill>
        <p:spPr>
          <a:xfrm>
            <a:off x="850900" y="1536702"/>
            <a:ext cx="9944100" cy="4508498"/>
          </a:xfrm>
        </p:spPr>
      </p:pic>
    </p:spTree>
    <p:extLst>
      <p:ext uri="{BB962C8B-B14F-4D97-AF65-F5344CB8AC3E}">
        <p14:creationId xmlns:p14="http://schemas.microsoft.com/office/powerpoint/2010/main" val="1561322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dirty="0" err="1"/>
              <a:t>Behovsnivå</a:t>
            </a:r>
            <a:r>
              <a:rPr sz="4000" dirty="0"/>
              <a:t> </a:t>
            </a:r>
            <a:r>
              <a:rPr sz="4000" dirty="0" err="1"/>
              <a:t>äldreomsorg</a:t>
            </a:r>
            <a:r>
              <a:rPr sz="4000" dirty="0"/>
              <a:t>, </a:t>
            </a:r>
            <a:r>
              <a:rPr sz="4000" dirty="0" err="1"/>
              <a:t>kr</a:t>
            </a:r>
            <a:r>
              <a:rPr sz="4000" dirty="0"/>
              <a:t>/inv, </a:t>
            </a:r>
            <a:r>
              <a:rPr sz="4000" dirty="0" err="1"/>
              <a:t>Leksand</a:t>
            </a:r>
            <a:r>
              <a:rPr sz="4000" dirty="0"/>
              <a:t> </a:t>
            </a:r>
            <a:r>
              <a:rPr sz="4000" dirty="0" err="1"/>
              <a:t>Källa</a:t>
            </a:r>
            <a:r>
              <a:rPr sz="4000" dirty="0"/>
              <a:t>: </a:t>
            </a:r>
            <a:r>
              <a:rPr sz="4000" dirty="0" err="1"/>
              <a:t>Kolada</a:t>
            </a:r>
            <a:endParaRPr sz="4000" dirty="0"/>
          </a:p>
        </p:txBody>
      </p:sp>
      <p:pic>
        <p:nvPicPr>
          <p:cNvPr id="3" name="Picture 2" descr="image.sv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8200" y="1658679"/>
            <a:ext cx="10515600" cy="43487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68A4824D-9E2E-53A5-F66A-7D4494B6A244}"/>
              </a:ext>
            </a:extLst>
          </p:cNvPr>
          <p:cNvSpPr>
            <a:spLocks noGrp="1"/>
          </p:cNvSpPr>
          <p:nvPr>
            <p:ph sz="half" idx="1"/>
          </p:nvPr>
        </p:nvSpPr>
        <p:spPr>
          <a:xfrm>
            <a:off x="838200" y="1825625"/>
            <a:ext cx="5149850" cy="4124325"/>
          </a:xfrm>
        </p:spPr>
        <p:txBody>
          <a:bodyPr>
            <a:normAutofit/>
          </a:bodyPr>
          <a:lstStyle/>
          <a:p>
            <a:pPr>
              <a:spcAft>
                <a:spcPts val="300"/>
              </a:spcAft>
            </a:pPr>
            <a:r>
              <a:rPr lang="sv-SE" sz="1500" dirty="0"/>
              <a:t>Är i egentlig mening en skatt och ingen avgift då det inte finns någon motprestation från kommunens sida. </a:t>
            </a:r>
          </a:p>
          <a:p>
            <a:pPr>
              <a:spcAft>
                <a:spcPts val="300"/>
              </a:spcAft>
            </a:pPr>
            <a:r>
              <a:rPr lang="sv-SE" sz="1500" dirty="0"/>
              <a:t>Beskattningen av fastigheter gjordes om 2008. Vid införandet fanns ingen koppling till antalet fastigheter i respektive kommun utan alla kommuner fick 1 350 kr per invånare. Statsbidragen minskade med motsvarade belopp.</a:t>
            </a:r>
          </a:p>
          <a:p>
            <a:pPr>
              <a:spcAft>
                <a:spcPts val="300"/>
              </a:spcAft>
            </a:pPr>
            <a:r>
              <a:rPr lang="sv-SE" sz="1500" dirty="0"/>
              <a:t>Leksand fick vid införandet motsvarande 61% av fastighetsavgiften och tillhörde de 25 kommuner som fick lägst andel av det faktiska avgiftsunderlaget. </a:t>
            </a:r>
          </a:p>
          <a:p>
            <a:pPr>
              <a:spcAft>
                <a:spcPts val="300"/>
              </a:spcAft>
            </a:pPr>
            <a:r>
              <a:rPr lang="sv-SE" sz="1500" dirty="0"/>
              <a:t>Intäkten från fastighetsavgiften har ökat kraftigt sedan 2008, men nu mattas ökningen av.</a:t>
            </a:r>
          </a:p>
          <a:p>
            <a:pPr>
              <a:spcAft>
                <a:spcPts val="300"/>
              </a:spcAft>
            </a:pPr>
            <a:r>
              <a:rPr lang="sv-SE" sz="1500" dirty="0"/>
              <a:t>Riksrevisionen har granskat och förordar en översyn då man anser att avgiftens roll som kommunal intäktskälla är oklar.</a:t>
            </a:r>
          </a:p>
        </p:txBody>
      </p:sp>
      <p:pic>
        <p:nvPicPr>
          <p:cNvPr id="7" name="Platshållare för innehåll 6" descr="En bild som visar himmel, utomhus, gräs, träd&#10;&#10;Automatiskt genererad beskrivning">
            <a:extLst>
              <a:ext uri="{FF2B5EF4-FFF2-40B4-BE49-F238E27FC236}">
                <a16:creationId xmlns:a16="http://schemas.microsoft.com/office/drawing/2014/main" id="{FEC78B93-7868-DACA-0319-55F31C580A32}"/>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22511" r="10061" b="-1"/>
          <a:stretch/>
        </p:blipFill>
        <p:spPr>
          <a:xfrm>
            <a:off x="6203950" y="1825625"/>
            <a:ext cx="5149850" cy="4124325"/>
          </a:xfrm>
          <a:noFill/>
        </p:spPr>
      </p:pic>
      <p:sp>
        <p:nvSpPr>
          <p:cNvPr id="5" name="Platshållare för bildnummer 4">
            <a:extLst>
              <a:ext uri="{FF2B5EF4-FFF2-40B4-BE49-F238E27FC236}">
                <a16:creationId xmlns:a16="http://schemas.microsoft.com/office/drawing/2014/main" id="{CEC7F146-FC84-75C8-4C20-D620E458C29A}"/>
              </a:ext>
            </a:extLst>
          </p:cNvPr>
          <p:cNvSpPr>
            <a:spLocks noGrp="1"/>
          </p:cNvSpPr>
          <p:nvPr>
            <p:ph type="sldNum" sz="quarter" idx="12"/>
          </p:nvPr>
        </p:nvSpPr>
        <p:spPr>
          <a:xfrm>
            <a:off x="227012" y="6547338"/>
            <a:ext cx="1800000" cy="144000"/>
          </a:xfrm>
        </p:spPr>
        <p:txBody>
          <a:bodyPr anchor="ctr">
            <a:normAutofit/>
          </a:bodyPr>
          <a:lstStyle/>
          <a:p>
            <a:pPr>
              <a:spcAft>
                <a:spcPts val="600"/>
              </a:spcAft>
            </a:pPr>
            <a:fld id="{6F8BC31D-3E82-AD4E-AEB1-833F69F4714A}" type="slidenum">
              <a:rPr lang="sv-SE" smtClean="0"/>
              <a:pPr>
                <a:spcAft>
                  <a:spcPts val="600"/>
                </a:spcAft>
              </a:pPr>
              <a:t>24</a:t>
            </a:fld>
            <a:endParaRPr lang="sv-SE"/>
          </a:p>
        </p:txBody>
      </p:sp>
      <p:sp>
        <p:nvSpPr>
          <p:cNvPr id="15" name="Title 4">
            <a:extLst>
              <a:ext uri="{FF2B5EF4-FFF2-40B4-BE49-F238E27FC236}">
                <a16:creationId xmlns:a16="http://schemas.microsoft.com/office/drawing/2014/main" id="{2245B50E-3D38-1044-BD29-C6FD25F5C2BB}"/>
              </a:ext>
            </a:extLst>
          </p:cNvPr>
          <p:cNvSpPr>
            <a:spLocks noGrp="1"/>
          </p:cNvSpPr>
          <p:nvPr>
            <p:ph type="title"/>
          </p:nvPr>
        </p:nvSpPr>
        <p:spPr>
          <a:xfrm>
            <a:off x="838200" y="368299"/>
            <a:ext cx="10515600" cy="1084264"/>
          </a:xfrm>
        </p:spPr>
        <p:txBody>
          <a:bodyPr anchor="b">
            <a:normAutofit/>
          </a:bodyPr>
          <a:lstStyle/>
          <a:p>
            <a:r>
              <a:rPr lang="en-US" dirty="0" err="1"/>
              <a:t>Fastighetsavgift</a:t>
            </a:r>
            <a:r>
              <a:rPr lang="en-US" dirty="0"/>
              <a:t> </a:t>
            </a:r>
          </a:p>
        </p:txBody>
      </p:sp>
      <p:sp>
        <p:nvSpPr>
          <p:cNvPr id="8" name="textruta 7">
            <a:extLst>
              <a:ext uri="{FF2B5EF4-FFF2-40B4-BE49-F238E27FC236}">
                <a16:creationId xmlns:a16="http://schemas.microsoft.com/office/drawing/2014/main" id="{FD29D5C5-0B7A-7436-99B2-C3435C8734FC}"/>
              </a:ext>
            </a:extLst>
          </p:cNvPr>
          <p:cNvSpPr txBox="1"/>
          <p:nvPr/>
        </p:nvSpPr>
        <p:spPr>
          <a:xfrm>
            <a:off x="8740585" y="5749895"/>
            <a:ext cx="2613215"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4" tooltip="https://fr.wikipedia.org/wiki/T%C3%A4llber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17313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500"/>
                                        <p:tgtEl>
                                          <p:spTgt spid="1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Effect transition="in" filter="fade">
                                      <p:cBhvr>
                                        <p:cTn id="18" dur="500"/>
                                        <p:tgtEl>
                                          <p:spTgt spid="1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7512C43-D72C-A924-CBB7-FEE920885F57}"/>
              </a:ext>
            </a:extLst>
          </p:cNvPr>
          <p:cNvSpPr>
            <a:spLocks noGrp="1"/>
          </p:cNvSpPr>
          <p:nvPr>
            <p:ph type="sldNum" sz="quarter" idx="12"/>
          </p:nvPr>
        </p:nvSpPr>
        <p:spPr/>
        <p:txBody>
          <a:bodyPr/>
          <a:lstStyle/>
          <a:p>
            <a:fld id="{655E820F-A968-4FCB-8F7B-574C087D0881}" type="slidenum">
              <a:rPr lang="sv-SE" smtClean="0"/>
              <a:t>25</a:t>
            </a:fld>
            <a:endParaRPr lang="sv-SE"/>
          </a:p>
        </p:txBody>
      </p:sp>
      <p:sp>
        <p:nvSpPr>
          <p:cNvPr id="6" name="Rubrik 5">
            <a:extLst>
              <a:ext uri="{FF2B5EF4-FFF2-40B4-BE49-F238E27FC236}">
                <a16:creationId xmlns:a16="http://schemas.microsoft.com/office/drawing/2014/main" id="{DBE6B513-5E8B-2EE9-564B-1D4295ECC709}"/>
              </a:ext>
            </a:extLst>
          </p:cNvPr>
          <p:cNvSpPr>
            <a:spLocks noGrp="1"/>
          </p:cNvSpPr>
          <p:nvPr>
            <p:ph type="title"/>
          </p:nvPr>
        </p:nvSpPr>
        <p:spPr>
          <a:xfrm>
            <a:off x="441960" y="228600"/>
            <a:ext cx="11291888" cy="1084264"/>
          </a:xfrm>
        </p:spPr>
        <p:txBody>
          <a:bodyPr/>
          <a:lstStyle/>
          <a:p>
            <a:r>
              <a:rPr lang="sv-SE" dirty="0"/>
              <a:t>Befolkningsframskrivning 2033</a:t>
            </a:r>
          </a:p>
        </p:txBody>
      </p:sp>
      <p:pic>
        <p:nvPicPr>
          <p:cNvPr id="5" name="Bildobjekt 4">
            <a:extLst>
              <a:ext uri="{FF2B5EF4-FFF2-40B4-BE49-F238E27FC236}">
                <a16:creationId xmlns:a16="http://schemas.microsoft.com/office/drawing/2014/main" id="{45F25764-512D-4585-46AA-AD3F198662A3}"/>
              </a:ext>
            </a:extLst>
          </p:cNvPr>
          <p:cNvPicPr>
            <a:picLocks noChangeAspect="1"/>
          </p:cNvPicPr>
          <p:nvPr/>
        </p:nvPicPr>
        <p:blipFill>
          <a:blip r:embed="rId2"/>
          <a:stretch>
            <a:fillRect/>
          </a:stretch>
        </p:blipFill>
        <p:spPr>
          <a:xfrm>
            <a:off x="484632" y="1389888"/>
            <a:ext cx="11265408" cy="4553712"/>
          </a:xfrm>
          <a:prstGeom prst="rect">
            <a:avLst/>
          </a:prstGeom>
        </p:spPr>
      </p:pic>
    </p:spTree>
    <p:extLst>
      <p:ext uri="{BB962C8B-B14F-4D97-AF65-F5344CB8AC3E}">
        <p14:creationId xmlns:p14="http://schemas.microsoft.com/office/powerpoint/2010/main" val="3812144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defRPr sz="4400"/>
            </a:pPr>
            <a:r>
              <a:rPr sz="4400"/>
              <a:t>Leksand.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690688"/>
            <a:ext cx="10515600" cy="3906087"/>
          </a:xfrm>
          <a:prstGeom prst="rect">
            <a:avLst/>
          </a:prstGeom>
        </p:spPr>
      </p:pic>
    </p:spTree>
    <p:extLst>
      <p:ext uri="{BB962C8B-B14F-4D97-AF65-F5344CB8AC3E}">
        <p14:creationId xmlns:p14="http://schemas.microsoft.com/office/powerpoint/2010/main" val="1944781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400"/>
            </a:pPr>
            <a:r>
              <a:rPr sz="4400"/>
              <a:t>Demografisk försörjningskvot.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690688"/>
            <a:ext cx="10515600" cy="4020048"/>
          </a:xfrm>
          <a:prstGeom prst="rect">
            <a:avLst/>
          </a:prstGeom>
        </p:spPr>
      </p:pic>
    </p:spTree>
    <p:extLst>
      <p:ext uri="{BB962C8B-B14F-4D97-AF65-F5344CB8AC3E}">
        <p14:creationId xmlns:p14="http://schemas.microsoft.com/office/powerpoint/2010/main" val="366195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C6CB6B0-97CC-4BFD-5001-AC261A91688D}"/>
              </a:ext>
            </a:extLst>
          </p:cNvPr>
          <p:cNvSpPr>
            <a:spLocks noGrp="1"/>
          </p:cNvSpPr>
          <p:nvPr>
            <p:ph type="sldNum" sz="quarter" idx="12"/>
          </p:nvPr>
        </p:nvSpPr>
        <p:spPr/>
        <p:txBody>
          <a:bodyPr/>
          <a:lstStyle/>
          <a:p>
            <a:fld id="{655E820F-A968-4FCB-8F7B-574C087D0881}" type="slidenum">
              <a:rPr lang="sv-SE" smtClean="0"/>
              <a:t>28</a:t>
            </a:fld>
            <a:endParaRPr lang="sv-SE"/>
          </a:p>
        </p:txBody>
      </p:sp>
      <p:sp>
        <p:nvSpPr>
          <p:cNvPr id="3" name="Rubrik 2">
            <a:extLst>
              <a:ext uri="{FF2B5EF4-FFF2-40B4-BE49-F238E27FC236}">
                <a16:creationId xmlns:a16="http://schemas.microsoft.com/office/drawing/2014/main" id="{EA3785C2-19EE-0D5C-5683-A76209C5F60D}"/>
              </a:ext>
            </a:extLst>
          </p:cNvPr>
          <p:cNvSpPr>
            <a:spLocks noGrp="1"/>
          </p:cNvSpPr>
          <p:nvPr>
            <p:ph type="title"/>
          </p:nvPr>
        </p:nvSpPr>
        <p:spPr/>
        <p:txBody>
          <a:bodyPr/>
          <a:lstStyle/>
          <a:p>
            <a:r>
              <a:rPr lang="sv-SE" dirty="0"/>
              <a:t>Kostnader beroende på demografi</a:t>
            </a:r>
          </a:p>
        </p:txBody>
      </p:sp>
      <p:pic>
        <p:nvPicPr>
          <p:cNvPr id="5" name="Bildobjekt 4">
            <a:extLst>
              <a:ext uri="{FF2B5EF4-FFF2-40B4-BE49-F238E27FC236}">
                <a16:creationId xmlns:a16="http://schemas.microsoft.com/office/drawing/2014/main" id="{D1D6757C-F2DC-7FA8-2BBF-1C721D433A4C}"/>
              </a:ext>
            </a:extLst>
          </p:cNvPr>
          <p:cNvPicPr>
            <a:picLocks noChangeAspect="1"/>
          </p:cNvPicPr>
          <p:nvPr/>
        </p:nvPicPr>
        <p:blipFill>
          <a:blip r:embed="rId2"/>
          <a:stretch>
            <a:fillRect/>
          </a:stretch>
        </p:blipFill>
        <p:spPr>
          <a:xfrm>
            <a:off x="753627" y="1617785"/>
            <a:ext cx="9495692" cy="4431323"/>
          </a:xfrm>
          <a:prstGeom prst="rect">
            <a:avLst/>
          </a:prstGeom>
        </p:spPr>
      </p:pic>
    </p:spTree>
    <p:extLst>
      <p:ext uri="{BB962C8B-B14F-4D97-AF65-F5344CB8AC3E}">
        <p14:creationId xmlns:p14="http://schemas.microsoft.com/office/powerpoint/2010/main" val="2168495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95D07F-7394-4436-A6CD-300622D43778}"/>
              </a:ext>
            </a:extLst>
          </p:cNvPr>
          <p:cNvSpPr>
            <a:spLocks noGrp="1"/>
          </p:cNvSpPr>
          <p:nvPr>
            <p:ph type="title"/>
          </p:nvPr>
        </p:nvSpPr>
        <p:spPr>
          <a:xfrm>
            <a:off x="609600" y="973106"/>
            <a:ext cx="10972800" cy="882567"/>
          </a:xfrm>
        </p:spPr>
        <p:txBody>
          <a:bodyPr anchor="b">
            <a:normAutofit/>
          </a:bodyPr>
          <a:lstStyle/>
          <a:p>
            <a:r>
              <a:rPr lang="sv-SE" dirty="0"/>
              <a:t>Räkenskapssammandrag</a:t>
            </a:r>
          </a:p>
        </p:txBody>
      </p:sp>
      <p:sp>
        <p:nvSpPr>
          <p:cNvPr id="3" name="Platshållare för innehåll 2">
            <a:extLst>
              <a:ext uri="{FF2B5EF4-FFF2-40B4-BE49-F238E27FC236}">
                <a16:creationId xmlns:a16="http://schemas.microsoft.com/office/drawing/2014/main" id="{7975E1E3-11AA-4621-B6A7-AE827BDECDAC}"/>
              </a:ext>
            </a:extLst>
          </p:cNvPr>
          <p:cNvSpPr>
            <a:spLocks noGrp="1"/>
          </p:cNvSpPr>
          <p:nvPr>
            <p:ph sz="half" idx="1"/>
          </p:nvPr>
        </p:nvSpPr>
        <p:spPr>
          <a:xfrm>
            <a:off x="609600" y="1855673"/>
            <a:ext cx="5384800" cy="4270491"/>
          </a:xfrm>
        </p:spPr>
        <p:txBody>
          <a:bodyPr>
            <a:normAutofit/>
          </a:bodyPr>
          <a:lstStyle/>
          <a:p>
            <a:r>
              <a:rPr lang="sv-SE" dirty="0"/>
              <a:t>Alla ekonomiska transaktioner som registreras via ekonomisystemet rapporteras in i RS</a:t>
            </a:r>
          </a:p>
          <a:p>
            <a:r>
              <a:rPr lang="sv-SE" dirty="0"/>
              <a:t>Många andra verksamhetsindikatorer följs också upp och registreras tillsammans med den ekonomiska informationen</a:t>
            </a:r>
          </a:p>
        </p:txBody>
      </p:sp>
      <p:pic>
        <p:nvPicPr>
          <p:cNvPr id="7" name="Platshållare för innehåll 6">
            <a:extLst>
              <a:ext uri="{FF2B5EF4-FFF2-40B4-BE49-F238E27FC236}">
                <a16:creationId xmlns:a16="http://schemas.microsoft.com/office/drawing/2014/main" id="{AA44F879-3321-4B88-80B3-58DF1163BC50}"/>
              </a:ext>
            </a:extLst>
          </p:cNvPr>
          <p:cNvPicPr>
            <a:picLocks noGrp="1" noChangeAspect="1"/>
          </p:cNvPicPr>
          <p:nvPr>
            <p:ph sz="half" idx="2"/>
          </p:nvPr>
        </p:nvPicPr>
        <p:blipFill>
          <a:blip r:embed="rId2"/>
          <a:stretch>
            <a:fillRect/>
          </a:stretch>
        </p:blipFill>
        <p:spPr>
          <a:xfrm>
            <a:off x="6197600" y="2057400"/>
            <a:ext cx="5384800" cy="3949700"/>
          </a:xfrm>
          <a:noFill/>
        </p:spPr>
      </p:pic>
      <p:sp>
        <p:nvSpPr>
          <p:cNvPr id="5" name="Platshållare för bildnummer 4">
            <a:extLst>
              <a:ext uri="{FF2B5EF4-FFF2-40B4-BE49-F238E27FC236}">
                <a16:creationId xmlns:a16="http://schemas.microsoft.com/office/drawing/2014/main" id="{6862689F-C9A0-4264-A2C9-E49037BC4941}"/>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F8BC31D-3E82-AD4E-AEB1-833F69F4714A}" type="slidenum">
              <a:rPr lang="sv-SE" smtClean="0">
                <a:solidFill>
                  <a:prstClr val="white"/>
                </a:solidFill>
              </a:rPr>
              <a:pPr>
                <a:spcAft>
                  <a:spcPts val="600"/>
                </a:spcAft>
              </a:pPr>
              <a:t>29</a:t>
            </a:fld>
            <a:endParaRPr lang="sv-SE">
              <a:solidFill>
                <a:prstClr val="white"/>
              </a:solidFill>
            </a:endParaRPr>
          </a:p>
        </p:txBody>
      </p:sp>
    </p:spTree>
    <p:extLst>
      <p:ext uri="{BB962C8B-B14F-4D97-AF65-F5344CB8AC3E}">
        <p14:creationId xmlns:p14="http://schemas.microsoft.com/office/powerpoint/2010/main" val="3575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5157EE1D-2F55-8F7B-BA23-E5072FEDF39A}"/>
              </a:ext>
            </a:extLst>
          </p:cNvPr>
          <p:cNvSpPr>
            <a:spLocks noGrp="1"/>
          </p:cNvSpPr>
          <p:nvPr>
            <p:ph type="sldNum" sz="quarter" idx="12"/>
          </p:nvPr>
        </p:nvSpPr>
        <p:spPr/>
        <p:txBody>
          <a:bodyPr/>
          <a:lstStyle/>
          <a:p>
            <a:fld id="{655E820F-A968-4FCB-8F7B-574C087D0881}" type="slidenum">
              <a:rPr lang="sv-SE" smtClean="0"/>
              <a:t>3</a:t>
            </a:fld>
            <a:endParaRPr lang="sv-SE"/>
          </a:p>
        </p:txBody>
      </p:sp>
      <p:sp>
        <p:nvSpPr>
          <p:cNvPr id="4" name="Rubrik 3">
            <a:extLst>
              <a:ext uri="{FF2B5EF4-FFF2-40B4-BE49-F238E27FC236}">
                <a16:creationId xmlns:a16="http://schemas.microsoft.com/office/drawing/2014/main" id="{4C3D3512-8794-B24D-8741-E4A167A9D245}"/>
              </a:ext>
            </a:extLst>
          </p:cNvPr>
          <p:cNvSpPr>
            <a:spLocks noGrp="1"/>
          </p:cNvSpPr>
          <p:nvPr>
            <p:ph type="title"/>
          </p:nvPr>
        </p:nvSpPr>
        <p:spPr/>
        <p:txBody>
          <a:bodyPr/>
          <a:lstStyle/>
          <a:p>
            <a:r>
              <a:rPr lang="sv-SE" dirty="0"/>
              <a:t>Årlig planeringscykel</a:t>
            </a:r>
          </a:p>
        </p:txBody>
      </p:sp>
      <p:grpSp>
        <p:nvGrpSpPr>
          <p:cNvPr id="40" name="Grupp 39">
            <a:extLst>
              <a:ext uri="{FF2B5EF4-FFF2-40B4-BE49-F238E27FC236}">
                <a16:creationId xmlns:a16="http://schemas.microsoft.com/office/drawing/2014/main" id="{7AFDB325-D083-9454-A70A-1E062B2A5BFA}"/>
              </a:ext>
            </a:extLst>
          </p:cNvPr>
          <p:cNvGrpSpPr/>
          <p:nvPr/>
        </p:nvGrpSpPr>
        <p:grpSpPr>
          <a:xfrm>
            <a:off x="838200" y="1843675"/>
            <a:ext cx="9916471" cy="3957374"/>
            <a:chOff x="838200" y="1808163"/>
            <a:chExt cx="9916471" cy="3957374"/>
          </a:xfrm>
        </p:grpSpPr>
        <p:sp>
          <p:nvSpPr>
            <p:cNvPr id="5" name="Rektangel 4">
              <a:extLst>
                <a:ext uri="{FF2B5EF4-FFF2-40B4-BE49-F238E27FC236}">
                  <a16:creationId xmlns:a16="http://schemas.microsoft.com/office/drawing/2014/main" id="{628066D5-6D2D-6426-9DBA-C8C9931CFE34}"/>
                </a:ext>
              </a:extLst>
            </p:cNvPr>
            <p:cNvSpPr/>
            <p:nvPr/>
          </p:nvSpPr>
          <p:spPr>
            <a:xfrm>
              <a:off x="838200" y="1808165"/>
              <a:ext cx="216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400" b="1" dirty="0"/>
                <a:t>Omvärldsanalys</a:t>
              </a:r>
            </a:p>
            <a:p>
              <a:r>
                <a:rPr lang="sv-SE" sz="1000" dirty="0"/>
                <a:t>KS förvaltning</a:t>
              </a:r>
            </a:p>
          </p:txBody>
        </p:sp>
        <p:sp>
          <p:nvSpPr>
            <p:cNvPr id="6" name="Rektangel 5">
              <a:extLst>
                <a:ext uri="{FF2B5EF4-FFF2-40B4-BE49-F238E27FC236}">
                  <a16:creationId xmlns:a16="http://schemas.microsoft.com/office/drawing/2014/main" id="{1DC62B9C-51D3-76D4-EA55-65F297E76681}"/>
                </a:ext>
              </a:extLst>
            </p:cNvPr>
            <p:cNvSpPr/>
            <p:nvPr/>
          </p:nvSpPr>
          <p:spPr>
            <a:xfrm>
              <a:off x="3423516" y="1808165"/>
              <a:ext cx="216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400" b="1" dirty="0"/>
                <a:t>Planeringskonferens</a:t>
              </a:r>
            </a:p>
            <a:p>
              <a:r>
                <a:rPr lang="sv-SE" sz="1000" dirty="0"/>
                <a:t>KLG, chefer och politik</a:t>
              </a:r>
            </a:p>
          </p:txBody>
        </p:sp>
        <p:sp>
          <p:nvSpPr>
            <p:cNvPr id="7" name="Rektangel 6">
              <a:extLst>
                <a:ext uri="{FF2B5EF4-FFF2-40B4-BE49-F238E27FC236}">
                  <a16:creationId xmlns:a16="http://schemas.microsoft.com/office/drawing/2014/main" id="{C6785C76-57D7-9666-C17B-3CBB5112A0C8}"/>
                </a:ext>
              </a:extLst>
            </p:cNvPr>
            <p:cNvSpPr/>
            <p:nvPr/>
          </p:nvSpPr>
          <p:spPr>
            <a:xfrm>
              <a:off x="6008832" y="1808163"/>
              <a:ext cx="216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400" b="1" dirty="0"/>
                <a:t>Planeringsanvisningar</a:t>
              </a:r>
            </a:p>
            <a:p>
              <a:r>
                <a:rPr lang="sv-SE" sz="1000" dirty="0"/>
                <a:t>Kommundirektör </a:t>
              </a:r>
            </a:p>
            <a:p>
              <a:r>
                <a:rPr lang="sv-SE" sz="1000" dirty="0"/>
                <a:t>och KSO</a:t>
              </a:r>
            </a:p>
          </p:txBody>
        </p:sp>
        <p:sp>
          <p:nvSpPr>
            <p:cNvPr id="8" name="Rektangel 7">
              <a:extLst>
                <a:ext uri="{FF2B5EF4-FFF2-40B4-BE49-F238E27FC236}">
                  <a16:creationId xmlns:a16="http://schemas.microsoft.com/office/drawing/2014/main" id="{0E06D912-6465-2333-35EF-393D04E77920}"/>
                </a:ext>
              </a:extLst>
            </p:cNvPr>
            <p:cNvSpPr/>
            <p:nvPr/>
          </p:nvSpPr>
          <p:spPr>
            <a:xfrm>
              <a:off x="838200" y="3208919"/>
              <a:ext cx="216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400" b="1" dirty="0"/>
                <a:t>Underlag till kommunplan</a:t>
              </a:r>
            </a:p>
            <a:p>
              <a:r>
                <a:rPr lang="sv-SE" sz="1000" dirty="0"/>
                <a:t>Nämnder, utskott</a:t>
              </a:r>
            </a:p>
            <a:p>
              <a:r>
                <a:rPr lang="sv-SE" sz="1000" dirty="0" err="1"/>
                <a:t>Bolagsstyrelseröm</a:t>
              </a:r>
              <a:endParaRPr lang="sv-SE" sz="1200" dirty="0"/>
            </a:p>
          </p:txBody>
        </p:sp>
        <p:sp>
          <p:nvSpPr>
            <p:cNvPr id="9" name="Rektangel 8">
              <a:extLst>
                <a:ext uri="{FF2B5EF4-FFF2-40B4-BE49-F238E27FC236}">
                  <a16:creationId xmlns:a16="http://schemas.microsoft.com/office/drawing/2014/main" id="{D110C0BB-CADF-6750-C7FB-4CAA52F2DBFD}"/>
                </a:ext>
              </a:extLst>
            </p:cNvPr>
            <p:cNvSpPr/>
            <p:nvPr/>
          </p:nvSpPr>
          <p:spPr>
            <a:xfrm>
              <a:off x="3423516" y="3208919"/>
              <a:ext cx="216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400" b="1" dirty="0"/>
                <a:t>Utkast till kommunplan</a:t>
              </a:r>
            </a:p>
            <a:p>
              <a:r>
                <a:rPr lang="sv-SE" sz="1000" dirty="0"/>
                <a:t>KLG</a:t>
              </a:r>
              <a:endParaRPr lang="sv-SE" sz="1400" dirty="0"/>
            </a:p>
          </p:txBody>
        </p:sp>
        <p:sp>
          <p:nvSpPr>
            <p:cNvPr id="10" name="Rektangel 9">
              <a:extLst>
                <a:ext uri="{FF2B5EF4-FFF2-40B4-BE49-F238E27FC236}">
                  <a16:creationId xmlns:a16="http://schemas.microsoft.com/office/drawing/2014/main" id="{30ED6BA9-5D28-867C-CA19-7FA2102C7FAD}"/>
                </a:ext>
              </a:extLst>
            </p:cNvPr>
            <p:cNvSpPr/>
            <p:nvPr/>
          </p:nvSpPr>
          <p:spPr>
            <a:xfrm>
              <a:off x="6008832" y="3208917"/>
              <a:ext cx="216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400" b="1" dirty="0"/>
                <a:t>Kommunplans-beredning</a:t>
              </a:r>
            </a:p>
            <a:p>
              <a:r>
                <a:rPr lang="sv-SE" sz="1000" dirty="0"/>
                <a:t>KS</a:t>
              </a:r>
            </a:p>
          </p:txBody>
        </p:sp>
        <p:sp>
          <p:nvSpPr>
            <p:cNvPr id="11" name="Rektangel 10">
              <a:extLst>
                <a:ext uri="{FF2B5EF4-FFF2-40B4-BE49-F238E27FC236}">
                  <a16:creationId xmlns:a16="http://schemas.microsoft.com/office/drawing/2014/main" id="{CFA74957-00A2-B71E-17C2-B66CF01CD186}"/>
                </a:ext>
              </a:extLst>
            </p:cNvPr>
            <p:cNvSpPr/>
            <p:nvPr/>
          </p:nvSpPr>
          <p:spPr>
            <a:xfrm>
              <a:off x="838200" y="4609671"/>
              <a:ext cx="216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400" b="1" dirty="0"/>
                <a:t>Beslut om kommunplan</a:t>
              </a:r>
            </a:p>
            <a:p>
              <a:r>
                <a:rPr lang="sv-SE" sz="1000" dirty="0"/>
                <a:t>KF</a:t>
              </a:r>
              <a:endParaRPr lang="sv-SE" sz="1050" dirty="0"/>
            </a:p>
          </p:txBody>
        </p:sp>
        <p:sp>
          <p:nvSpPr>
            <p:cNvPr id="12" name="Rektangel 11">
              <a:extLst>
                <a:ext uri="{FF2B5EF4-FFF2-40B4-BE49-F238E27FC236}">
                  <a16:creationId xmlns:a16="http://schemas.microsoft.com/office/drawing/2014/main" id="{6AAC7CA6-2BE6-F995-83AF-F24459EFEBC9}"/>
                </a:ext>
              </a:extLst>
            </p:cNvPr>
            <p:cNvSpPr/>
            <p:nvPr/>
          </p:nvSpPr>
          <p:spPr>
            <a:xfrm>
              <a:off x="3423516" y="4609671"/>
              <a:ext cx="216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400" b="1" dirty="0"/>
                <a:t>Verksamhetsplaner</a:t>
              </a:r>
            </a:p>
            <a:p>
              <a:r>
                <a:rPr lang="sv-SE" sz="1000" dirty="0"/>
                <a:t>Nämnder, utskott</a:t>
              </a:r>
            </a:p>
            <a:p>
              <a:r>
                <a:rPr lang="sv-SE" sz="1000" dirty="0"/>
                <a:t>Bolagsstyrelser</a:t>
              </a:r>
            </a:p>
          </p:txBody>
        </p:sp>
        <p:sp>
          <p:nvSpPr>
            <p:cNvPr id="13" name="Rektangel 12">
              <a:extLst>
                <a:ext uri="{FF2B5EF4-FFF2-40B4-BE49-F238E27FC236}">
                  <a16:creationId xmlns:a16="http://schemas.microsoft.com/office/drawing/2014/main" id="{256EA3BE-DD85-3D63-2985-F83DAD5CB930}"/>
                </a:ext>
              </a:extLst>
            </p:cNvPr>
            <p:cNvSpPr/>
            <p:nvPr/>
          </p:nvSpPr>
          <p:spPr>
            <a:xfrm>
              <a:off x="6008832" y="4609669"/>
              <a:ext cx="216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400" b="1" dirty="0"/>
                <a:t>Revidering av kommunplan</a:t>
              </a:r>
            </a:p>
            <a:p>
              <a:r>
                <a:rPr lang="sv-SE" sz="1000" dirty="0"/>
                <a:t>KLG</a:t>
              </a:r>
            </a:p>
            <a:p>
              <a:endParaRPr lang="sv-SE" sz="1400" b="1" dirty="0"/>
            </a:p>
          </p:txBody>
        </p:sp>
        <p:cxnSp>
          <p:nvCxnSpPr>
            <p:cNvPr id="14" name="Rak pilkoppling 13">
              <a:extLst>
                <a:ext uri="{FF2B5EF4-FFF2-40B4-BE49-F238E27FC236}">
                  <a16:creationId xmlns:a16="http://schemas.microsoft.com/office/drawing/2014/main" id="{6E0F51EB-2C2E-23EA-6B34-79BFAF0CECD7}"/>
                </a:ext>
              </a:extLst>
            </p:cNvPr>
            <p:cNvCxnSpPr>
              <a:stCxn id="5" idx="3"/>
              <a:endCxn id="6" idx="1"/>
            </p:cNvCxnSpPr>
            <p:nvPr/>
          </p:nvCxnSpPr>
          <p:spPr>
            <a:xfrm>
              <a:off x="2998200" y="2348165"/>
              <a:ext cx="425316"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Rak pilkoppling 14">
              <a:extLst>
                <a:ext uri="{FF2B5EF4-FFF2-40B4-BE49-F238E27FC236}">
                  <a16:creationId xmlns:a16="http://schemas.microsoft.com/office/drawing/2014/main" id="{BF20BB24-9F6F-1D76-49BD-729DB926EF64}"/>
                </a:ext>
              </a:extLst>
            </p:cNvPr>
            <p:cNvCxnSpPr>
              <a:stCxn id="6" idx="3"/>
              <a:endCxn id="7" idx="1"/>
            </p:cNvCxnSpPr>
            <p:nvPr/>
          </p:nvCxnSpPr>
          <p:spPr>
            <a:xfrm flipV="1">
              <a:off x="5583516" y="2348163"/>
              <a:ext cx="425316" cy="2"/>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Koppling: vinklad 15">
              <a:extLst>
                <a:ext uri="{FF2B5EF4-FFF2-40B4-BE49-F238E27FC236}">
                  <a16:creationId xmlns:a16="http://schemas.microsoft.com/office/drawing/2014/main" id="{FD130906-6DB7-E101-0D0F-D8CEE6BDA1FC}"/>
                </a:ext>
              </a:extLst>
            </p:cNvPr>
            <p:cNvCxnSpPr>
              <a:stCxn id="7" idx="3"/>
              <a:endCxn id="8" idx="1"/>
            </p:cNvCxnSpPr>
            <p:nvPr/>
          </p:nvCxnSpPr>
          <p:spPr>
            <a:xfrm flipH="1">
              <a:off x="838200" y="2348163"/>
              <a:ext cx="7330632" cy="1400756"/>
            </a:xfrm>
            <a:prstGeom prst="bentConnector5">
              <a:avLst>
                <a:gd name="adj1" fmla="val -3118"/>
                <a:gd name="adj2" fmla="val 50000"/>
                <a:gd name="adj3" fmla="val 103118"/>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Rak pilkoppling 16">
              <a:extLst>
                <a:ext uri="{FF2B5EF4-FFF2-40B4-BE49-F238E27FC236}">
                  <a16:creationId xmlns:a16="http://schemas.microsoft.com/office/drawing/2014/main" id="{406E06AF-5B09-7EB4-BC49-E7CB37CC8163}"/>
                </a:ext>
              </a:extLst>
            </p:cNvPr>
            <p:cNvCxnSpPr>
              <a:stCxn id="8" idx="3"/>
              <a:endCxn id="9" idx="1"/>
            </p:cNvCxnSpPr>
            <p:nvPr/>
          </p:nvCxnSpPr>
          <p:spPr>
            <a:xfrm>
              <a:off x="2998200" y="3748919"/>
              <a:ext cx="425316"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Rak pilkoppling 17">
              <a:extLst>
                <a:ext uri="{FF2B5EF4-FFF2-40B4-BE49-F238E27FC236}">
                  <a16:creationId xmlns:a16="http://schemas.microsoft.com/office/drawing/2014/main" id="{3EAA389E-70B2-5C85-F653-615CD239FEDB}"/>
                </a:ext>
              </a:extLst>
            </p:cNvPr>
            <p:cNvCxnSpPr>
              <a:stCxn id="9" idx="3"/>
              <a:endCxn id="10" idx="1"/>
            </p:cNvCxnSpPr>
            <p:nvPr/>
          </p:nvCxnSpPr>
          <p:spPr>
            <a:xfrm flipV="1">
              <a:off x="5583516" y="3748917"/>
              <a:ext cx="425316" cy="2"/>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Koppling: vinklad 18">
              <a:extLst>
                <a:ext uri="{FF2B5EF4-FFF2-40B4-BE49-F238E27FC236}">
                  <a16:creationId xmlns:a16="http://schemas.microsoft.com/office/drawing/2014/main" id="{E783D6CB-D897-D856-7F3B-101A699F2AD2}"/>
                </a:ext>
              </a:extLst>
            </p:cNvPr>
            <p:cNvCxnSpPr>
              <a:stCxn id="10" idx="3"/>
              <a:endCxn id="11" idx="1"/>
            </p:cNvCxnSpPr>
            <p:nvPr/>
          </p:nvCxnSpPr>
          <p:spPr>
            <a:xfrm flipH="1">
              <a:off x="838200" y="3748917"/>
              <a:ext cx="7330632" cy="1400754"/>
            </a:xfrm>
            <a:prstGeom prst="bentConnector5">
              <a:avLst>
                <a:gd name="adj1" fmla="val -3118"/>
                <a:gd name="adj2" fmla="val 50000"/>
                <a:gd name="adj3" fmla="val 103118"/>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Rak pilkoppling 19">
              <a:extLst>
                <a:ext uri="{FF2B5EF4-FFF2-40B4-BE49-F238E27FC236}">
                  <a16:creationId xmlns:a16="http://schemas.microsoft.com/office/drawing/2014/main" id="{189CE02E-5BA0-0B1F-7DA6-0908DF3BF201}"/>
                </a:ext>
              </a:extLst>
            </p:cNvPr>
            <p:cNvCxnSpPr>
              <a:stCxn id="11" idx="3"/>
              <a:endCxn id="12" idx="1"/>
            </p:cNvCxnSpPr>
            <p:nvPr/>
          </p:nvCxnSpPr>
          <p:spPr>
            <a:xfrm>
              <a:off x="2998200" y="5149671"/>
              <a:ext cx="425316" cy="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Rak pilkoppling 20">
              <a:extLst>
                <a:ext uri="{FF2B5EF4-FFF2-40B4-BE49-F238E27FC236}">
                  <a16:creationId xmlns:a16="http://schemas.microsoft.com/office/drawing/2014/main" id="{8D882AE6-9A30-B85A-1E79-D59D2DD0E7E4}"/>
                </a:ext>
              </a:extLst>
            </p:cNvPr>
            <p:cNvCxnSpPr>
              <a:stCxn id="12" idx="3"/>
              <a:endCxn id="13" idx="1"/>
            </p:cNvCxnSpPr>
            <p:nvPr/>
          </p:nvCxnSpPr>
          <p:spPr>
            <a:xfrm flipV="1">
              <a:off x="5583516" y="5149669"/>
              <a:ext cx="425316" cy="2"/>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2" name="Bild 21" descr="Stad med hel fyllning">
              <a:extLst>
                <a:ext uri="{FF2B5EF4-FFF2-40B4-BE49-F238E27FC236}">
                  <a16:creationId xmlns:a16="http://schemas.microsoft.com/office/drawing/2014/main" id="{A9F63782-195E-75B7-92CC-1E67BB2DA8F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432487" y="2367140"/>
              <a:ext cx="576000" cy="576000"/>
            </a:xfrm>
            <a:prstGeom prst="rect">
              <a:avLst/>
            </a:prstGeom>
          </p:spPr>
        </p:pic>
        <p:pic>
          <p:nvPicPr>
            <p:cNvPr id="23" name="Bild 22" descr="Möte med hel fyllning">
              <a:extLst>
                <a:ext uri="{FF2B5EF4-FFF2-40B4-BE49-F238E27FC236}">
                  <a16:creationId xmlns:a16="http://schemas.microsoft.com/office/drawing/2014/main" id="{3E6F0A4A-54CC-06F3-66F5-1ECB2D9438D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014454" y="2386596"/>
              <a:ext cx="576000" cy="576000"/>
            </a:xfrm>
            <a:prstGeom prst="rect">
              <a:avLst/>
            </a:prstGeom>
          </p:spPr>
        </p:pic>
        <p:pic>
          <p:nvPicPr>
            <p:cNvPr id="24" name="Bild 23" descr="Papper med hel fyllning">
              <a:extLst>
                <a:ext uri="{FF2B5EF4-FFF2-40B4-BE49-F238E27FC236}">
                  <a16:creationId xmlns:a16="http://schemas.microsoft.com/office/drawing/2014/main" id="{3CEB266D-9368-DD57-1AA1-8AE66B8CD27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57059" y="2316024"/>
              <a:ext cx="576000" cy="576000"/>
            </a:xfrm>
            <a:prstGeom prst="rect">
              <a:avLst/>
            </a:prstGeom>
          </p:spPr>
        </p:pic>
        <p:pic>
          <p:nvPicPr>
            <p:cNvPr id="25" name="Bild 24" descr="Databas med hel fyllning">
              <a:extLst>
                <a:ext uri="{FF2B5EF4-FFF2-40B4-BE49-F238E27FC236}">
                  <a16:creationId xmlns:a16="http://schemas.microsoft.com/office/drawing/2014/main" id="{9E399DEB-415E-F42F-463F-EEF6C9A96B3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500304" y="3733805"/>
              <a:ext cx="575974" cy="575974"/>
            </a:xfrm>
            <a:prstGeom prst="rect">
              <a:avLst/>
            </a:prstGeom>
          </p:spPr>
        </p:pic>
        <p:pic>
          <p:nvPicPr>
            <p:cNvPr id="26" name="Bild 25" descr="Ritning med hel fyllning">
              <a:extLst>
                <a:ext uri="{FF2B5EF4-FFF2-40B4-BE49-F238E27FC236}">
                  <a16:creationId xmlns:a16="http://schemas.microsoft.com/office/drawing/2014/main" id="{B4DFE1E6-637E-75BC-DA1F-22321471440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016239" y="3757914"/>
              <a:ext cx="576000" cy="576000"/>
            </a:xfrm>
            <a:prstGeom prst="rect">
              <a:avLst/>
            </a:prstGeom>
          </p:spPr>
        </p:pic>
        <p:pic>
          <p:nvPicPr>
            <p:cNvPr id="27" name="Bild 26" descr="Användare med hel fyllning">
              <a:extLst>
                <a:ext uri="{FF2B5EF4-FFF2-40B4-BE49-F238E27FC236}">
                  <a16:creationId xmlns:a16="http://schemas.microsoft.com/office/drawing/2014/main" id="{72DE7160-9EE7-4ED5-E2DD-AC521B000D3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591939" y="3808949"/>
              <a:ext cx="576000" cy="576000"/>
            </a:xfrm>
            <a:prstGeom prst="rect">
              <a:avLst/>
            </a:prstGeom>
          </p:spPr>
        </p:pic>
        <p:pic>
          <p:nvPicPr>
            <p:cNvPr id="28" name="Bild 27" descr="Ordförandeklubba med hel fyllning">
              <a:extLst>
                <a:ext uri="{FF2B5EF4-FFF2-40B4-BE49-F238E27FC236}">
                  <a16:creationId xmlns:a16="http://schemas.microsoft.com/office/drawing/2014/main" id="{46C57ACC-5244-1B35-7F12-388A5994305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429329" y="5119125"/>
              <a:ext cx="575974" cy="575974"/>
            </a:xfrm>
            <a:prstGeom prst="rect">
              <a:avLst/>
            </a:prstGeom>
          </p:spPr>
        </p:pic>
        <p:pic>
          <p:nvPicPr>
            <p:cNvPr id="29" name="Bild 28" descr="Tidning med hel fyllning">
              <a:extLst>
                <a:ext uri="{FF2B5EF4-FFF2-40B4-BE49-F238E27FC236}">
                  <a16:creationId xmlns:a16="http://schemas.microsoft.com/office/drawing/2014/main" id="{F24AE332-C878-58B1-2D49-CF44193697AF}"/>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061386" y="5165438"/>
              <a:ext cx="576000" cy="576000"/>
            </a:xfrm>
            <a:prstGeom prst="rect">
              <a:avLst/>
            </a:prstGeom>
          </p:spPr>
        </p:pic>
        <p:pic>
          <p:nvPicPr>
            <p:cNvPr id="30" name="Bild 29" descr="Pilcirkel med hel fyllning">
              <a:extLst>
                <a:ext uri="{FF2B5EF4-FFF2-40B4-BE49-F238E27FC236}">
                  <a16:creationId xmlns:a16="http://schemas.microsoft.com/office/drawing/2014/main" id="{CE05F47A-D7A6-EFC0-5CC8-D273E58C3A1F}"/>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7666286" y="5189537"/>
              <a:ext cx="576000" cy="576000"/>
            </a:xfrm>
            <a:prstGeom prst="rect">
              <a:avLst/>
            </a:prstGeom>
          </p:spPr>
        </p:pic>
        <p:sp>
          <p:nvSpPr>
            <p:cNvPr id="31" name="Rektangel 30">
              <a:extLst>
                <a:ext uri="{FF2B5EF4-FFF2-40B4-BE49-F238E27FC236}">
                  <a16:creationId xmlns:a16="http://schemas.microsoft.com/office/drawing/2014/main" id="{C4E8D8F6-7807-F769-AD7A-2DA72C41E882}"/>
                </a:ext>
              </a:extLst>
            </p:cNvPr>
            <p:cNvSpPr/>
            <p:nvPr/>
          </p:nvSpPr>
          <p:spPr>
            <a:xfrm>
              <a:off x="8594150" y="4609668"/>
              <a:ext cx="2160000" cy="1080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sv-SE" sz="1400" b="1" dirty="0"/>
                <a:t>Fastställd kommunplan</a:t>
              </a:r>
            </a:p>
            <a:p>
              <a:r>
                <a:rPr lang="sv-SE" sz="1000" dirty="0"/>
                <a:t>KS/KF</a:t>
              </a:r>
            </a:p>
            <a:p>
              <a:endParaRPr lang="sv-SE" sz="1400" b="1" dirty="0"/>
            </a:p>
          </p:txBody>
        </p:sp>
        <p:cxnSp>
          <p:nvCxnSpPr>
            <p:cNvPr id="32" name="Rak pilkoppling 31">
              <a:extLst>
                <a:ext uri="{FF2B5EF4-FFF2-40B4-BE49-F238E27FC236}">
                  <a16:creationId xmlns:a16="http://schemas.microsoft.com/office/drawing/2014/main" id="{232BCAAF-813D-320F-24E6-A37320BF19CF}"/>
                </a:ext>
              </a:extLst>
            </p:cNvPr>
            <p:cNvCxnSpPr>
              <a:cxnSpLocks/>
              <a:stCxn id="13" idx="3"/>
              <a:endCxn id="31" idx="1"/>
            </p:cNvCxnSpPr>
            <p:nvPr/>
          </p:nvCxnSpPr>
          <p:spPr>
            <a:xfrm flipV="1">
              <a:off x="8168832" y="5149668"/>
              <a:ext cx="425318" cy="1"/>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3" name="Bild 32" descr="Ordförandeklubba med hel fyllning">
              <a:extLst>
                <a:ext uri="{FF2B5EF4-FFF2-40B4-BE49-F238E27FC236}">
                  <a16:creationId xmlns:a16="http://schemas.microsoft.com/office/drawing/2014/main" id="{D9FC5D76-AFF3-40F6-26B5-55F72370185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178697" y="5136886"/>
              <a:ext cx="575974" cy="575974"/>
            </a:xfrm>
            <a:prstGeom prst="rect">
              <a:avLst/>
            </a:prstGeom>
          </p:spPr>
        </p:pic>
      </p:grpSp>
      <p:grpSp>
        <p:nvGrpSpPr>
          <p:cNvPr id="34" name="Grupp 33">
            <a:extLst>
              <a:ext uri="{FF2B5EF4-FFF2-40B4-BE49-F238E27FC236}">
                <a16:creationId xmlns:a16="http://schemas.microsoft.com/office/drawing/2014/main" id="{98C1F523-9A0A-A6D2-6775-37DD88039C0E}"/>
              </a:ext>
            </a:extLst>
          </p:cNvPr>
          <p:cNvGrpSpPr/>
          <p:nvPr/>
        </p:nvGrpSpPr>
        <p:grpSpPr>
          <a:xfrm>
            <a:off x="8713271" y="50176"/>
            <a:ext cx="3188563" cy="1402387"/>
            <a:chOff x="457200" y="3586862"/>
            <a:chExt cx="3188563" cy="1402387"/>
          </a:xfrm>
        </p:grpSpPr>
        <p:sp>
          <p:nvSpPr>
            <p:cNvPr id="35" name="Pil: höger 34">
              <a:extLst>
                <a:ext uri="{FF2B5EF4-FFF2-40B4-BE49-F238E27FC236}">
                  <a16:creationId xmlns:a16="http://schemas.microsoft.com/office/drawing/2014/main" id="{961BCD05-9DA2-7402-55CE-564449618023}"/>
                </a:ext>
              </a:extLst>
            </p:cNvPr>
            <p:cNvSpPr/>
            <p:nvPr/>
          </p:nvSpPr>
          <p:spPr>
            <a:xfrm>
              <a:off x="665824" y="3586862"/>
              <a:ext cx="2831977" cy="1402387"/>
            </a:xfrm>
            <a:prstGeom prst="rightArrow">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6" name="Rektangel: rundade hörn 35">
              <a:extLst>
                <a:ext uri="{FF2B5EF4-FFF2-40B4-BE49-F238E27FC236}">
                  <a16:creationId xmlns:a16="http://schemas.microsoft.com/office/drawing/2014/main" id="{C08A3335-C991-1CC4-6584-94F91E30954F}"/>
                </a:ext>
              </a:extLst>
            </p:cNvPr>
            <p:cNvSpPr/>
            <p:nvPr/>
          </p:nvSpPr>
          <p:spPr>
            <a:xfrm>
              <a:off x="457200" y="4039338"/>
              <a:ext cx="1025371" cy="470516"/>
            </a:xfrm>
            <a:prstGeom prst="roundRect">
              <a:avLst/>
            </a:prstGeom>
            <a:solidFill>
              <a:schemeClr val="bg2">
                <a:lumMod val="75000"/>
              </a:schemeClr>
            </a:solidFill>
            <a:ln w="25400">
              <a:solidFill>
                <a:schemeClr val="bg2">
                  <a:lumMod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t>Planering</a:t>
              </a:r>
              <a:endParaRPr lang="sv-SE" sz="1400" b="1" dirty="0"/>
            </a:p>
          </p:txBody>
        </p:sp>
        <p:sp>
          <p:nvSpPr>
            <p:cNvPr id="37" name="Rektangel: rundade hörn 36">
              <a:extLst>
                <a:ext uri="{FF2B5EF4-FFF2-40B4-BE49-F238E27FC236}">
                  <a16:creationId xmlns:a16="http://schemas.microsoft.com/office/drawing/2014/main" id="{F0B77DFF-CE67-1F4A-6ADB-B779C954F9B7}"/>
                </a:ext>
              </a:extLst>
            </p:cNvPr>
            <p:cNvSpPr/>
            <p:nvPr/>
          </p:nvSpPr>
          <p:spPr>
            <a:xfrm>
              <a:off x="1538796" y="4039338"/>
              <a:ext cx="1025371" cy="470516"/>
            </a:xfrm>
            <a:prstGeom prst="roundRect">
              <a:avLst/>
            </a:prstGeom>
            <a:solidFill>
              <a:schemeClr val="bg2">
                <a:lumMod val="50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t>Uppföljning</a:t>
              </a:r>
              <a:endParaRPr lang="sv-SE" sz="1100" dirty="0"/>
            </a:p>
          </p:txBody>
        </p:sp>
        <p:sp>
          <p:nvSpPr>
            <p:cNvPr id="38" name="Rektangel: rundade hörn 37">
              <a:extLst>
                <a:ext uri="{FF2B5EF4-FFF2-40B4-BE49-F238E27FC236}">
                  <a16:creationId xmlns:a16="http://schemas.microsoft.com/office/drawing/2014/main" id="{4B8EDB7D-4541-6230-F338-5044B479658E}"/>
                </a:ext>
              </a:extLst>
            </p:cNvPr>
            <p:cNvSpPr/>
            <p:nvPr/>
          </p:nvSpPr>
          <p:spPr>
            <a:xfrm>
              <a:off x="2620392" y="4039338"/>
              <a:ext cx="1025371" cy="470516"/>
            </a:xfrm>
            <a:prstGeom prst="roundRect">
              <a:avLst/>
            </a:prstGeom>
            <a:solidFill>
              <a:schemeClr val="bg2">
                <a:lumMod val="25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t>Utveckling</a:t>
              </a:r>
              <a:endParaRPr lang="sv-SE" sz="1400" b="1" dirty="0"/>
            </a:p>
          </p:txBody>
        </p:sp>
      </p:grpSp>
    </p:spTree>
    <p:extLst>
      <p:ext uri="{BB962C8B-B14F-4D97-AF65-F5344CB8AC3E}">
        <p14:creationId xmlns:p14="http://schemas.microsoft.com/office/powerpoint/2010/main" val="791083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Nettokostnad egentlig verksamhet, kr/inv, Leksand, värde: 66 561, år: 2023.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2079625"/>
            <a:ext cx="10515600" cy="293671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Skattekraft kommun, kr/inv, Leksand, värde: 225 779, år: 2024.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689100"/>
            <a:ext cx="10515600" cy="4432300"/>
          </a:xfrm>
          <a:prstGeom prst="rect">
            <a:avLst/>
          </a:prstGeom>
        </p:spPr>
      </p:pic>
    </p:spTree>
    <p:extLst>
      <p:ext uri="{BB962C8B-B14F-4D97-AF65-F5344CB8AC3E}">
        <p14:creationId xmlns:p14="http://schemas.microsoft.com/office/powerpoint/2010/main" val="1421461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Nettokostnad egentlig verksamhet, kr/inv, Leksand, värde: 66 561, år: 2023.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2079625"/>
            <a:ext cx="10515600" cy="293671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defRPr sz="4400"/>
            </a:pPr>
            <a:r>
              <a:rPr lang="sv-SE" sz="4400" dirty="0"/>
              <a:t>Nettokostnadsavvikelse</a:t>
            </a:r>
            <a:endParaRPr sz="4400" dirty="0"/>
          </a:p>
        </p:txBody>
      </p:sp>
      <p:pic>
        <p:nvPicPr>
          <p:cNvPr id="4" name="Picture 2">
            <a:extLst>
              <a:ext uri="{FF2B5EF4-FFF2-40B4-BE49-F238E27FC236}">
                <a16:creationId xmlns:a16="http://schemas.microsoft.com/office/drawing/2014/main" id="{A92A2A86-623B-1B5A-F71A-D48C51F2662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6561" y="1302544"/>
            <a:ext cx="10358878" cy="425291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defRPr sz="4400"/>
            </a:pPr>
            <a:r>
              <a:rPr lang="sv-SE" sz="4400" dirty="0"/>
              <a:t>Avvikelse miljoner kronor</a:t>
            </a:r>
            <a:endParaRPr sz="4400" dirty="0"/>
          </a:p>
        </p:txBody>
      </p:sp>
      <p:pic>
        <p:nvPicPr>
          <p:cNvPr id="4" name="Picture 2">
            <a:extLst>
              <a:ext uri="{FF2B5EF4-FFF2-40B4-BE49-F238E27FC236}">
                <a16:creationId xmlns:a16="http://schemas.microsoft.com/office/drawing/2014/main" id="{572CC9BC-FEE8-CC37-CC9B-D6BBA7110B1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16561" y="1302544"/>
            <a:ext cx="10358878" cy="425291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defRPr sz="4000"/>
            </a:pPr>
            <a:r>
              <a:rPr lang="sv-SE" sz="4000" dirty="0"/>
              <a:t>Nettokostnad</a:t>
            </a:r>
            <a:r>
              <a:rPr sz="4000" dirty="0"/>
              <a:t> </a:t>
            </a:r>
            <a:r>
              <a:rPr sz="4000" dirty="0" err="1"/>
              <a:t>kr</a:t>
            </a:r>
            <a:r>
              <a:rPr sz="4000" dirty="0"/>
              <a:t>/inv 202</a:t>
            </a:r>
            <a:r>
              <a:rPr lang="sv-SE" sz="4000" dirty="0"/>
              <a:t>4</a:t>
            </a:r>
            <a:r>
              <a:rPr sz="4000" dirty="0"/>
              <a:t> </a:t>
            </a:r>
          </a:p>
        </p:txBody>
      </p:sp>
      <p:pic>
        <p:nvPicPr>
          <p:cNvPr id="4" name="Picture 2" descr="image.svg">
            <a:extLst>
              <a:ext uri="{FF2B5EF4-FFF2-40B4-BE49-F238E27FC236}">
                <a16:creationId xmlns:a16="http://schemas.microsoft.com/office/drawing/2014/main" id="{F225FEAC-A68C-502A-0C33-88AE1351596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8200" y="1607736"/>
            <a:ext cx="10515600" cy="430069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1220A5E-FBE0-0E95-EBF8-CBD190570273}"/>
              </a:ext>
            </a:extLst>
          </p:cNvPr>
          <p:cNvSpPr>
            <a:spLocks noGrp="1"/>
          </p:cNvSpPr>
          <p:nvPr>
            <p:ph type="sldNum" sz="quarter" idx="12"/>
          </p:nvPr>
        </p:nvSpPr>
        <p:spPr/>
        <p:txBody>
          <a:bodyPr/>
          <a:lstStyle/>
          <a:p>
            <a:fld id="{655E820F-A968-4FCB-8F7B-574C087D0881}" type="slidenum">
              <a:rPr lang="sv-SE" smtClean="0"/>
              <a:t>36</a:t>
            </a:fld>
            <a:endParaRPr lang="sv-SE"/>
          </a:p>
        </p:txBody>
      </p:sp>
      <p:sp>
        <p:nvSpPr>
          <p:cNvPr id="3" name="Rubrik 2">
            <a:extLst>
              <a:ext uri="{FF2B5EF4-FFF2-40B4-BE49-F238E27FC236}">
                <a16:creationId xmlns:a16="http://schemas.microsoft.com/office/drawing/2014/main" id="{EF307595-9B87-4377-6B67-B6FDF58BEC5E}"/>
              </a:ext>
            </a:extLst>
          </p:cNvPr>
          <p:cNvSpPr>
            <a:spLocks noGrp="1"/>
          </p:cNvSpPr>
          <p:nvPr>
            <p:ph type="title"/>
          </p:nvPr>
        </p:nvSpPr>
        <p:spPr/>
        <p:txBody>
          <a:bodyPr/>
          <a:lstStyle/>
          <a:p>
            <a:r>
              <a:rPr lang="sv-SE" dirty="0"/>
              <a:t>Kommunens resultat</a:t>
            </a:r>
          </a:p>
        </p:txBody>
      </p:sp>
      <p:pic>
        <p:nvPicPr>
          <p:cNvPr id="4" name="Picture 2">
            <a:extLst>
              <a:ext uri="{FF2B5EF4-FFF2-40B4-BE49-F238E27FC236}">
                <a16:creationId xmlns:a16="http://schemas.microsoft.com/office/drawing/2014/main" id="{D0C691D4-3B95-792B-21DC-7178C6AA0C3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87474" y="2001027"/>
            <a:ext cx="10515600" cy="4020048"/>
          </a:xfrm>
          <a:prstGeom prst="rect">
            <a:avLst/>
          </a:prstGeom>
        </p:spPr>
      </p:pic>
    </p:spTree>
    <p:extLst>
      <p:ext uri="{BB962C8B-B14F-4D97-AF65-F5344CB8AC3E}">
        <p14:creationId xmlns:p14="http://schemas.microsoft.com/office/powerpoint/2010/main" val="3742840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Invånare 80+ i särskilt boende eller med hemtjänst i ordinärt boende,  andel (%).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2079625"/>
            <a:ext cx="10515600" cy="318703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a:t>Kostnad äldreomsorg, kr/inv 80+. Källa: Kolada</a:t>
            </a:r>
          </a:p>
        </p:txBody>
      </p:sp>
      <p:pic>
        <p:nvPicPr>
          <p:cNvPr id="3" name="Picture 2" descr="image.sv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8200" y="1690688"/>
            <a:ext cx="10515600" cy="318703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1BACCDD3-6230-6A73-F30F-F0A2A72E908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5E820F-A968-4FCB-8F7B-574C087D0881}" type="slidenum">
              <a:rPr kumimoji="0" lang="sv-SE" sz="8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sv-SE" sz="800" b="0" i="0" u="none" strike="noStrike" kern="1200" cap="none" spc="0" normalizeH="0" baseline="0" noProof="0">
              <a:ln>
                <a:noFill/>
              </a:ln>
              <a:solidFill>
                <a:srgbClr val="000000"/>
              </a:solidFill>
              <a:effectLst/>
              <a:uLnTx/>
              <a:uFillTx/>
              <a:latin typeface="Arial"/>
              <a:ea typeface="+mn-ea"/>
              <a:cs typeface="+mn-cs"/>
            </a:endParaRPr>
          </a:p>
        </p:txBody>
      </p:sp>
      <p:sp>
        <p:nvSpPr>
          <p:cNvPr id="4" name="Rubrik 3">
            <a:extLst>
              <a:ext uri="{FF2B5EF4-FFF2-40B4-BE49-F238E27FC236}">
                <a16:creationId xmlns:a16="http://schemas.microsoft.com/office/drawing/2014/main" id="{91FDADF4-83D9-D880-E07D-F886CEEB5746}"/>
              </a:ext>
            </a:extLst>
          </p:cNvPr>
          <p:cNvSpPr>
            <a:spLocks noGrp="1"/>
          </p:cNvSpPr>
          <p:nvPr>
            <p:ph type="title"/>
          </p:nvPr>
        </p:nvSpPr>
        <p:spPr/>
        <p:txBody>
          <a:bodyPr/>
          <a:lstStyle/>
          <a:p>
            <a:r>
              <a:rPr lang="sv-SE" sz="3600" dirty="0"/>
              <a:t>Befolkningsutveckling</a:t>
            </a:r>
            <a:r>
              <a:rPr lang="sv-SE" dirty="0"/>
              <a:t> 80+</a:t>
            </a:r>
          </a:p>
        </p:txBody>
      </p:sp>
      <p:graphicFrame>
        <p:nvGraphicFramePr>
          <p:cNvPr id="5" name="Platshållare för innehåll 4">
            <a:extLst>
              <a:ext uri="{FF2B5EF4-FFF2-40B4-BE49-F238E27FC236}">
                <a16:creationId xmlns:a16="http://schemas.microsoft.com/office/drawing/2014/main" id="{F96CEA05-D288-D5C7-4AC7-A2506EC74E60}"/>
              </a:ext>
            </a:extLst>
          </p:cNvPr>
          <p:cNvGraphicFramePr>
            <a:graphicFrameLocks noGrp="1"/>
          </p:cNvGraphicFramePr>
          <p:nvPr>
            <p:ph idx="1"/>
          </p:nvPr>
        </p:nvGraphicFramePr>
        <p:xfrm>
          <a:off x="444500" y="1808163"/>
          <a:ext cx="11291888" cy="3849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121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B5A6BC8-4A58-1421-48ED-357AF0EAB497}"/>
              </a:ext>
            </a:extLst>
          </p:cNvPr>
          <p:cNvSpPr>
            <a:spLocks noGrp="1"/>
          </p:cNvSpPr>
          <p:nvPr>
            <p:ph type="sldNum" sz="quarter" idx="12"/>
          </p:nvPr>
        </p:nvSpPr>
        <p:spPr/>
        <p:txBody>
          <a:bodyPr/>
          <a:lstStyle/>
          <a:p>
            <a:fld id="{655E820F-A968-4FCB-8F7B-574C087D0881}" type="slidenum">
              <a:rPr lang="sv-SE" smtClean="0"/>
              <a:t>4</a:t>
            </a:fld>
            <a:endParaRPr lang="sv-SE"/>
          </a:p>
        </p:txBody>
      </p:sp>
      <p:sp>
        <p:nvSpPr>
          <p:cNvPr id="4" name="Rubrik 3">
            <a:extLst>
              <a:ext uri="{FF2B5EF4-FFF2-40B4-BE49-F238E27FC236}">
                <a16:creationId xmlns:a16="http://schemas.microsoft.com/office/drawing/2014/main" id="{7C87401C-B2A4-608F-EA7A-94E7D3AA229F}"/>
              </a:ext>
            </a:extLst>
          </p:cNvPr>
          <p:cNvSpPr>
            <a:spLocks noGrp="1"/>
          </p:cNvSpPr>
          <p:nvPr>
            <p:ph type="title"/>
          </p:nvPr>
        </p:nvSpPr>
        <p:spPr/>
        <p:txBody>
          <a:bodyPr/>
          <a:lstStyle/>
          <a:p>
            <a:r>
              <a:rPr lang="sv-SE" dirty="0"/>
              <a:t>Uppföljning under året</a:t>
            </a:r>
          </a:p>
        </p:txBody>
      </p:sp>
      <p:graphicFrame>
        <p:nvGraphicFramePr>
          <p:cNvPr id="5" name="Platshållare för innehåll 9">
            <a:extLst>
              <a:ext uri="{FF2B5EF4-FFF2-40B4-BE49-F238E27FC236}">
                <a16:creationId xmlns:a16="http://schemas.microsoft.com/office/drawing/2014/main" id="{B8D9C748-E5AB-F1E3-C302-4DFE216A0E34}"/>
              </a:ext>
            </a:extLst>
          </p:cNvPr>
          <p:cNvGraphicFramePr>
            <a:graphicFrameLocks noGrp="1"/>
          </p:cNvGraphicFramePr>
          <p:nvPr>
            <p:ph idx="1"/>
          </p:nvPr>
        </p:nvGraphicFramePr>
        <p:xfrm>
          <a:off x="838200" y="1808163"/>
          <a:ext cx="10515600" cy="4141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upp 5">
            <a:extLst>
              <a:ext uri="{FF2B5EF4-FFF2-40B4-BE49-F238E27FC236}">
                <a16:creationId xmlns:a16="http://schemas.microsoft.com/office/drawing/2014/main" id="{D514DF41-590E-F968-6E94-45B675BB5E96}"/>
              </a:ext>
            </a:extLst>
          </p:cNvPr>
          <p:cNvGrpSpPr/>
          <p:nvPr/>
        </p:nvGrpSpPr>
        <p:grpSpPr>
          <a:xfrm>
            <a:off x="8713271" y="50176"/>
            <a:ext cx="3188563" cy="1402387"/>
            <a:chOff x="457200" y="3586862"/>
            <a:chExt cx="3188563" cy="1402387"/>
          </a:xfrm>
        </p:grpSpPr>
        <p:sp>
          <p:nvSpPr>
            <p:cNvPr id="7" name="Pil: höger 6">
              <a:extLst>
                <a:ext uri="{FF2B5EF4-FFF2-40B4-BE49-F238E27FC236}">
                  <a16:creationId xmlns:a16="http://schemas.microsoft.com/office/drawing/2014/main" id="{E63C3CDE-0BFA-041F-4317-C07AA95A1787}"/>
                </a:ext>
              </a:extLst>
            </p:cNvPr>
            <p:cNvSpPr/>
            <p:nvPr/>
          </p:nvSpPr>
          <p:spPr>
            <a:xfrm>
              <a:off x="665824" y="3586862"/>
              <a:ext cx="2831977" cy="1402387"/>
            </a:xfrm>
            <a:prstGeom prst="rightArrow">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8" name="Rektangel: rundade hörn 7">
              <a:extLst>
                <a:ext uri="{FF2B5EF4-FFF2-40B4-BE49-F238E27FC236}">
                  <a16:creationId xmlns:a16="http://schemas.microsoft.com/office/drawing/2014/main" id="{BC399ACA-8467-56C7-02B3-BC6E1EDECE34}"/>
                </a:ext>
              </a:extLst>
            </p:cNvPr>
            <p:cNvSpPr/>
            <p:nvPr/>
          </p:nvSpPr>
          <p:spPr>
            <a:xfrm>
              <a:off x="457200" y="4039338"/>
              <a:ext cx="1025371" cy="470516"/>
            </a:xfrm>
            <a:prstGeom prst="roundRect">
              <a:avLst/>
            </a:prstGeom>
            <a:solidFill>
              <a:schemeClr val="bg2">
                <a:lumMod val="75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t>Planering</a:t>
              </a:r>
              <a:endParaRPr lang="sv-SE" sz="1400" b="1" dirty="0"/>
            </a:p>
          </p:txBody>
        </p:sp>
        <p:sp>
          <p:nvSpPr>
            <p:cNvPr id="9" name="Rektangel: rundade hörn 8">
              <a:extLst>
                <a:ext uri="{FF2B5EF4-FFF2-40B4-BE49-F238E27FC236}">
                  <a16:creationId xmlns:a16="http://schemas.microsoft.com/office/drawing/2014/main" id="{5A47FB8D-6AD6-753A-0629-5F5E31033E1F}"/>
                </a:ext>
              </a:extLst>
            </p:cNvPr>
            <p:cNvSpPr/>
            <p:nvPr/>
          </p:nvSpPr>
          <p:spPr>
            <a:xfrm>
              <a:off x="1538796" y="4039338"/>
              <a:ext cx="1025371" cy="470516"/>
            </a:xfrm>
            <a:prstGeom prst="roundRect">
              <a:avLst/>
            </a:prstGeom>
            <a:solidFill>
              <a:schemeClr val="bg2">
                <a:lumMod val="50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t>Uppföljning</a:t>
              </a:r>
              <a:endParaRPr lang="sv-SE" sz="1100" dirty="0"/>
            </a:p>
          </p:txBody>
        </p:sp>
        <p:sp>
          <p:nvSpPr>
            <p:cNvPr id="10" name="Rektangel: rundade hörn 9">
              <a:extLst>
                <a:ext uri="{FF2B5EF4-FFF2-40B4-BE49-F238E27FC236}">
                  <a16:creationId xmlns:a16="http://schemas.microsoft.com/office/drawing/2014/main" id="{9B991103-B98F-8D81-814E-6447871D07A1}"/>
                </a:ext>
              </a:extLst>
            </p:cNvPr>
            <p:cNvSpPr/>
            <p:nvPr/>
          </p:nvSpPr>
          <p:spPr>
            <a:xfrm>
              <a:off x="2620392" y="4039338"/>
              <a:ext cx="1025371" cy="470516"/>
            </a:xfrm>
            <a:prstGeom prst="roundRect">
              <a:avLst/>
            </a:prstGeom>
            <a:solidFill>
              <a:schemeClr val="bg2">
                <a:lumMod val="25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t>Utveckling</a:t>
              </a:r>
              <a:endParaRPr lang="sv-SE" sz="1400" b="1" dirty="0"/>
            </a:p>
          </p:txBody>
        </p:sp>
      </p:grpSp>
    </p:spTree>
    <p:extLst>
      <p:ext uri="{BB962C8B-B14F-4D97-AF65-F5344CB8AC3E}">
        <p14:creationId xmlns:p14="http://schemas.microsoft.com/office/powerpoint/2010/main" val="303877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dirty="0" err="1"/>
              <a:t>Invånare</a:t>
            </a:r>
            <a:r>
              <a:rPr sz="4000" dirty="0"/>
              <a:t> 80+ i </a:t>
            </a:r>
            <a:r>
              <a:rPr sz="4000" dirty="0" err="1"/>
              <a:t>särskilt</a:t>
            </a:r>
            <a:r>
              <a:rPr sz="4000" dirty="0"/>
              <a:t> </a:t>
            </a:r>
            <a:r>
              <a:rPr sz="4000" dirty="0" err="1"/>
              <a:t>boende</a:t>
            </a:r>
            <a:r>
              <a:rPr sz="4000" dirty="0"/>
              <a:t>, </a:t>
            </a:r>
            <a:r>
              <a:rPr sz="4000" dirty="0" err="1"/>
              <a:t>andel</a:t>
            </a:r>
            <a:r>
              <a:rPr sz="4000" dirty="0"/>
              <a:t> (%). </a:t>
            </a:r>
            <a:r>
              <a:rPr sz="4000" dirty="0" err="1"/>
              <a:t>Källa</a:t>
            </a:r>
            <a:r>
              <a:rPr sz="4000" dirty="0"/>
              <a:t>: </a:t>
            </a:r>
            <a:r>
              <a:rPr sz="4000" dirty="0" err="1"/>
              <a:t>Kolada</a:t>
            </a:r>
            <a:endParaRPr sz="4000" dirty="0"/>
          </a:p>
        </p:txBody>
      </p:sp>
      <p:pic>
        <p:nvPicPr>
          <p:cNvPr id="3" name="Picture 2" descr="image.svg"/>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38200" y="1508125"/>
            <a:ext cx="10515600" cy="3867439"/>
          </a:xfrm>
          <a:prstGeom prst="rect">
            <a:avLst/>
          </a:prstGeom>
        </p:spPr>
      </p:pic>
    </p:spTree>
    <p:extLst>
      <p:ext uri="{BB962C8B-B14F-4D97-AF65-F5344CB8AC3E}">
        <p14:creationId xmlns:p14="http://schemas.microsoft.com/office/powerpoint/2010/main" val="3691992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CBFBE9DC-891D-A8B8-9387-5C8594628084}"/>
              </a:ext>
            </a:extLst>
          </p:cNvPr>
          <p:cNvSpPr>
            <a:spLocks noGrp="1"/>
          </p:cNvSpPr>
          <p:nvPr>
            <p:ph type="sldNum" sz="quarter" idx="12"/>
          </p:nvPr>
        </p:nvSpPr>
        <p:spPr>
          <a:xfrm>
            <a:off x="227012" y="6485400"/>
            <a:ext cx="1800000" cy="144000"/>
          </a:xfrm>
          <a:prstGeom prst="rect">
            <a:avLst/>
          </a:prstGeom>
        </p:spPr>
        <p:txBody>
          <a:bodyPr vert="horz" lIns="0" tIns="0" rIns="0" bIns="0" rtlCol="0" anchor="ctr"/>
          <a:lstStyle>
            <a:defPPr>
              <a:defRPr lang="sv-S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5E820F-A968-4FCB-8F7B-574C087D0881}" type="slidenum">
              <a:rPr lang="sv-SE" smtClean="0"/>
              <a:pPr/>
              <a:t>41</a:t>
            </a:fld>
            <a:endParaRPr lang="sv-SE"/>
          </a:p>
        </p:txBody>
      </p:sp>
      <p:pic>
        <p:nvPicPr>
          <p:cNvPr id="7" name="Bildobjekt 6">
            <a:extLst>
              <a:ext uri="{FF2B5EF4-FFF2-40B4-BE49-F238E27FC236}">
                <a16:creationId xmlns:a16="http://schemas.microsoft.com/office/drawing/2014/main" id="{0516DA3B-42C5-9D86-7FB8-AAD10ECF6343}"/>
              </a:ext>
            </a:extLst>
          </p:cNvPr>
          <p:cNvPicPr>
            <a:picLocks noChangeAspect="1"/>
          </p:cNvPicPr>
          <p:nvPr/>
        </p:nvPicPr>
        <p:blipFill>
          <a:blip r:embed="rId2"/>
          <a:stretch>
            <a:fillRect/>
          </a:stretch>
        </p:blipFill>
        <p:spPr>
          <a:xfrm>
            <a:off x="769433" y="166662"/>
            <a:ext cx="10359483" cy="5905525"/>
          </a:xfrm>
          <a:prstGeom prst="rect">
            <a:avLst/>
          </a:prstGeom>
        </p:spPr>
      </p:pic>
    </p:spTree>
    <p:extLst>
      <p:ext uri="{BB962C8B-B14F-4D97-AF65-F5344CB8AC3E}">
        <p14:creationId xmlns:p14="http://schemas.microsoft.com/office/powerpoint/2010/main" val="1784031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7512C43-D72C-A924-CBB7-FEE920885F57}"/>
              </a:ext>
            </a:extLst>
          </p:cNvPr>
          <p:cNvSpPr>
            <a:spLocks noGrp="1"/>
          </p:cNvSpPr>
          <p:nvPr>
            <p:ph type="sldNum" sz="quarter" idx="12"/>
          </p:nvPr>
        </p:nvSpPr>
        <p:spPr/>
        <p:txBody>
          <a:bodyPr/>
          <a:lstStyle/>
          <a:p>
            <a:fld id="{655E820F-A968-4FCB-8F7B-574C087D0881}" type="slidenum">
              <a:rPr lang="sv-SE" smtClean="0"/>
              <a:t>42</a:t>
            </a:fld>
            <a:endParaRPr lang="sv-SE"/>
          </a:p>
        </p:txBody>
      </p:sp>
      <p:sp>
        <p:nvSpPr>
          <p:cNvPr id="6" name="Rubrik 5">
            <a:extLst>
              <a:ext uri="{FF2B5EF4-FFF2-40B4-BE49-F238E27FC236}">
                <a16:creationId xmlns:a16="http://schemas.microsoft.com/office/drawing/2014/main" id="{DBE6B513-5E8B-2EE9-564B-1D4295ECC709}"/>
              </a:ext>
            </a:extLst>
          </p:cNvPr>
          <p:cNvSpPr>
            <a:spLocks noGrp="1"/>
          </p:cNvSpPr>
          <p:nvPr>
            <p:ph type="title"/>
          </p:nvPr>
        </p:nvSpPr>
        <p:spPr>
          <a:xfrm>
            <a:off x="441960" y="228600"/>
            <a:ext cx="11291888" cy="1084264"/>
          </a:xfrm>
        </p:spPr>
        <p:txBody>
          <a:bodyPr/>
          <a:lstStyle/>
          <a:p>
            <a:r>
              <a:rPr lang="sv-SE" dirty="0"/>
              <a:t>Befolkningsframskrivning 2033</a:t>
            </a:r>
          </a:p>
        </p:txBody>
      </p:sp>
      <p:pic>
        <p:nvPicPr>
          <p:cNvPr id="5" name="Bildobjekt 4">
            <a:extLst>
              <a:ext uri="{FF2B5EF4-FFF2-40B4-BE49-F238E27FC236}">
                <a16:creationId xmlns:a16="http://schemas.microsoft.com/office/drawing/2014/main" id="{45F25764-512D-4585-46AA-AD3F198662A3}"/>
              </a:ext>
            </a:extLst>
          </p:cNvPr>
          <p:cNvPicPr>
            <a:picLocks noChangeAspect="1"/>
          </p:cNvPicPr>
          <p:nvPr/>
        </p:nvPicPr>
        <p:blipFill>
          <a:blip r:embed="rId2"/>
          <a:stretch>
            <a:fillRect/>
          </a:stretch>
        </p:blipFill>
        <p:spPr>
          <a:xfrm>
            <a:off x="484632" y="1389888"/>
            <a:ext cx="11265408" cy="4553712"/>
          </a:xfrm>
          <a:prstGeom prst="rect">
            <a:avLst/>
          </a:prstGeom>
        </p:spPr>
      </p:pic>
    </p:spTree>
    <p:extLst>
      <p:ext uri="{BB962C8B-B14F-4D97-AF65-F5344CB8AC3E}">
        <p14:creationId xmlns:p14="http://schemas.microsoft.com/office/powerpoint/2010/main" val="1460254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defRPr sz="4000"/>
            </a:pPr>
            <a:r>
              <a:rPr sz="4000" dirty="0" err="1"/>
              <a:t>Kostnad</a:t>
            </a:r>
            <a:r>
              <a:rPr sz="4000" dirty="0"/>
              <a:t> </a:t>
            </a:r>
            <a:r>
              <a:rPr sz="4000" dirty="0" err="1"/>
              <a:t>äldreomsorg</a:t>
            </a:r>
            <a:r>
              <a:rPr sz="4000" dirty="0"/>
              <a:t>, </a:t>
            </a:r>
            <a:r>
              <a:rPr sz="4000" dirty="0" err="1"/>
              <a:t>kr</a:t>
            </a:r>
            <a:r>
              <a:rPr sz="4000" dirty="0"/>
              <a:t>/inv 80+</a:t>
            </a:r>
            <a:r>
              <a:rPr lang="sv-SE" sz="4000" dirty="0"/>
              <a:t>, Källa: </a:t>
            </a:r>
            <a:r>
              <a:rPr lang="sv-SE" sz="4000" dirty="0" err="1"/>
              <a:t>Kolada</a:t>
            </a:r>
            <a:endParaRPr sz="4000" dirty="0"/>
          </a:p>
        </p:txBody>
      </p:sp>
      <p:pic>
        <p:nvPicPr>
          <p:cNvPr id="3" name="Picture 2" descr="image.sv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38200" y="1508125"/>
            <a:ext cx="10515600" cy="4498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DA0A6B6-726B-4A3A-A88A-6A2B2A0C02E5}"/>
              </a:ext>
            </a:extLst>
          </p:cNvPr>
          <p:cNvSpPr>
            <a:spLocks noGrp="1"/>
          </p:cNvSpPr>
          <p:nvPr>
            <p:ph sz="half" idx="1"/>
          </p:nvPr>
        </p:nvSpPr>
        <p:spPr>
          <a:xfrm>
            <a:off x="838200" y="1825625"/>
            <a:ext cx="5149850" cy="4124325"/>
          </a:xfrm>
        </p:spPr>
        <p:txBody>
          <a:bodyPr>
            <a:normAutofit/>
          </a:bodyPr>
          <a:lstStyle/>
          <a:p>
            <a:r>
              <a:rPr lang="sv-SE" sz="2000" dirty="0"/>
              <a:t>Bruttokostnaden är totalt ca 1,3 miljarder, men vi brukar bara prata nettobudget som ligger på ca 1 miljard per år</a:t>
            </a:r>
          </a:p>
          <a:p>
            <a:r>
              <a:rPr lang="sv-SE" sz="2000" dirty="0"/>
              <a:t>Drygt 200 mkr av kommunens budget finansieras av externa intäkter i form av taxor och bidrag, kostnadsersättningar m.m. Vi har även interna transaktioner i form av köp av verksamhet och lokalhyror på ca 100 mkr.</a:t>
            </a:r>
          </a:p>
          <a:p>
            <a:r>
              <a:rPr lang="sv-SE" sz="2000" dirty="0"/>
              <a:t>Kommunens största kostnad är personalkostnader som utgör ca 750 mkr kommunens nettobudget budget</a:t>
            </a:r>
          </a:p>
          <a:p>
            <a:r>
              <a:rPr lang="sv-SE" sz="2000" dirty="0"/>
              <a:t>Skatter och generella bidrag uppgick till ca 1,1 miljard 2024 </a:t>
            </a:r>
          </a:p>
        </p:txBody>
      </p:sp>
      <p:pic>
        <p:nvPicPr>
          <p:cNvPr id="7" name="Platshållare för innehåll 6" descr="En bild som visar text, dagstidning&#10;&#10;Automatiskt genererad beskrivning">
            <a:extLst>
              <a:ext uri="{FF2B5EF4-FFF2-40B4-BE49-F238E27FC236}">
                <a16:creationId xmlns:a16="http://schemas.microsoft.com/office/drawing/2014/main" id="{201271CE-8015-AFF9-DACF-07AD27372D99}"/>
              </a:ext>
            </a:extLst>
          </p:cNvPr>
          <p:cNvPicPr>
            <a:picLocks noGrp="1" noChangeAspect="1"/>
          </p:cNvPicPr>
          <p:nvPr>
            <p:ph sz="half" idx="2"/>
          </p:nvPr>
        </p:nvPicPr>
        <p:blipFill>
          <a:blip r:embed="rId2"/>
          <a:stretch>
            <a:fillRect/>
          </a:stretch>
        </p:blipFill>
        <p:spPr>
          <a:xfrm>
            <a:off x="6979617" y="1366837"/>
            <a:ext cx="4735336" cy="4124325"/>
          </a:xfrm>
          <a:prstGeom prst="rect">
            <a:avLst/>
          </a:prstGeom>
          <a:noFill/>
          <a:effectLst>
            <a:softEdge rad="673100"/>
          </a:effectLst>
        </p:spPr>
      </p:pic>
      <p:sp>
        <p:nvSpPr>
          <p:cNvPr id="4" name="Platshållare för bildnummer 3">
            <a:extLst>
              <a:ext uri="{FF2B5EF4-FFF2-40B4-BE49-F238E27FC236}">
                <a16:creationId xmlns:a16="http://schemas.microsoft.com/office/drawing/2014/main" id="{C1419B23-A267-4F3F-BC03-207CA1E04A33}"/>
              </a:ext>
            </a:extLst>
          </p:cNvPr>
          <p:cNvSpPr>
            <a:spLocks noGrp="1"/>
          </p:cNvSpPr>
          <p:nvPr>
            <p:ph type="sldNum" sz="quarter" idx="12"/>
          </p:nvPr>
        </p:nvSpPr>
        <p:spPr>
          <a:xfrm>
            <a:off x="227012" y="6547338"/>
            <a:ext cx="1800000" cy="144000"/>
          </a:xfrm>
        </p:spPr>
        <p:txBody>
          <a:bodyPr anchor="ctr">
            <a:normAutofit/>
          </a:bodyPr>
          <a:lstStyle/>
          <a:p>
            <a:pPr>
              <a:spcAft>
                <a:spcPts val="600"/>
              </a:spcAft>
            </a:pPr>
            <a:fld id="{6F8BC31D-3E82-AD4E-AEB1-833F69F4714A}" type="slidenum">
              <a:rPr lang="sv-SE" smtClean="0"/>
              <a:pPr>
                <a:spcAft>
                  <a:spcPts val="600"/>
                </a:spcAft>
              </a:pPr>
              <a:t>5</a:t>
            </a:fld>
            <a:endParaRPr lang="sv-SE"/>
          </a:p>
        </p:txBody>
      </p:sp>
      <p:sp>
        <p:nvSpPr>
          <p:cNvPr id="2" name="Rubrik 1">
            <a:extLst>
              <a:ext uri="{FF2B5EF4-FFF2-40B4-BE49-F238E27FC236}">
                <a16:creationId xmlns:a16="http://schemas.microsoft.com/office/drawing/2014/main" id="{2D93D102-06D1-4C08-936F-F0CEB5536C5C}"/>
              </a:ext>
            </a:extLst>
          </p:cNvPr>
          <p:cNvSpPr>
            <a:spLocks noGrp="1"/>
          </p:cNvSpPr>
          <p:nvPr>
            <p:ph type="title"/>
          </p:nvPr>
        </p:nvSpPr>
        <p:spPr>
          <a:xfrm>
            <a:off x="838200" y="368299"/>
            <a:ext cx="10515600" cy="1084264"/>
          </a:xfrm>
        </p:spPr>
        <p:txBody>
          <a:bodyPr anchor="b">
            <a:normAutofit/>
          </a:bodyPr>
          <a:lstStyle/>
          <a:p>
            <a:r>
              <a:rPr lang="sv-SE" b="1" dirty="0"/>
              <a:t>Kommunens ekonomi</a:t>
            </a:r>
          </a:p>
        </p:txBody>
      </p:sp>
    </p:spTree>
    <p:extLst>
      <p:ext uri="{BB962C8B-B14F-4D97-AF65-F5344CB8AC3E}">
        <p14:creationId xmlns:p14="http://schemas.microsoft.com/office/powerpoint/2010/main" val="27372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EE0E6A09-D879-1AE5-172D-2BC8731EF1C1}"/>
              </a:ext>
            </a:extLst>
          </p:cNvPr>
          <p:cNvSpPr>
            <a:spLocks noGrp="1"/>
          </p:cNvSpPr>
          <p:nvPr>
            <p:ph type="sldNum" sz="quarter" idx="12"/>
          </p:nvPr>
        </p:nvSpPr>
        <p:spPr/>
        <p:txBody>
          <a:bodyPr/>
          <a:lstStyle/>
          <a:p>
            <a:fld id="{655E820F-A968-4FCB-8F7B-574C087D0881}" type="slidenum">
              <a:rPr lang="sv-SE" smtClean="0"/>
              <a:t>6</a:t>
            </a:fld>
            <a:endParaRPr lang="sv-SE"/>
          </a:p>
        </p:txBody>
      </p:sp>
      <p:graphicFrame>
        <p:nvGraphicFramePr>
          <p:cNvPr id="5" name="Tabell 4">
            <a:extLst>
              <a:ext uri="{FF2B5EF4-FFF2-40B4-BE49-F238E27FC236}">
                <a16:creationId xmlns:a16="http://schemas.microsoft.com/office/drawing/2014/main" id="{7AF0C952-0B38-1FEE-9760-F1376040D150}"/>
              </a:ext>
            </a:extLst>
          </p:cNvPr>
          <p:cNvGraphicFramePr>
            <a:graphicFrameLocks noGrp="1"/>
          </p:cNvGraphicFramePr>
          <p:nvPr>
            <p:extLst>
              <p:ext uri="{D42A27DB-BD31-4B8C-83A1-F6EECF244321}">
                <p14:modId xmlns:p14="http://schemas.microsoft.com/office/powerpoint/2010/main" val="527725414"/>
              </p:ext>
            </p:extLst>
          </p:nvPr>
        </p:nvGraphicFramePr>
        <p:xfrm>
          <a:off x="357352" y="228602"/>
          <a:ext cx="11519339" cy="5859223"/>
        </p:xfrm>
        <a:graphic>
          <a:graphicData uri="http://schemas.openxmlformats.org/drawingml/2006/table">
            <a:tbl>
              <a:tblPr/>
              <a:tblGrid>
                <a:gridCol w="5888602">
                  <a:extLst>
                    <a:ext uri="{9D8B030D-6E8A-4147-A177-3AD203B41FA5}">
                      <a16:colId xmlns:a16="http://schemas.microsoft.com/office/drawing/2014/main" val="3297933620"/>
                    </a:ext>
                  </a:extLst>
                </a:gridCol>
                <a:gridCol w="1948723">
                  <a:extLst>
                    <a:ext uri="{9D8B030D-6E8A-4147-A177-3AD203B41FA5}">
                      <a16:colId xmlns:a16="http://schemas.microsoft.com/office/drawing/2014/main" val="2482681336"/>
                    </a:ext>
                  </a:extLst>
                </a:gridCol>
                <a:gridCol w="1331790">
                  <a:extLst>
                    <a:ext uri="{9D8B030D-6E8A-4147-A177-3AD203B41FA5}">
                      <a16:colId xmlns:a16="http://schemas.microsoft.com/office/drawing/2014/main" val="3464231328"/>
                    </a:ext>
                  </a:extLst>
                </a:gridCol>
                <a:gridCol w="1175112">
                  <a:extLst>
                    <a:ext uri="{9D8B030D-6E8A-4147-A177-3AD203B41FA5}">
                      <a16:colId xmlns:a16="http://schemas.microsoft.com/office/drawing/2014/main" val="278390424"/>
                    </a:ext>
                  </a:extLst>
                </a:gridCol>
                <a:gridCol w="1175112">
                  <a:extLst>
                    <a:ext uri="{9D8B030D-6E8A-4147-A177-3AD203B41FA5}">
                      <a16:colId xmlns:a16="http://schemas.microsoft.com/office/drawing/2014/main" val="122367232"/>
                    </a:ext>
                  </a:extLst>
                </a:gridCol>
              </a:tblGrid>
              <a:tr h="270330">
                <a:tc rowSpan="2">
                  <a:txBody>
                    <a:bodyPr/>
                    <a:lstStyle/>
                    <a:p>
                      <a:pPr algn="l" fontAlgn="t">
                        <a:buNone/>
                      </a:pPr>
                      <a:r>
                        <a:rPr lang="sv-SE" sz="2800" b="1" i="0" u="none" strike="noStrike" dirty="0">
                          <a:solidFill>
                            <a:srgbClr val="FFFFFF"/>
                          </a:solidFill>
                          <a:effectLst/>
                          <a:latin typeface="Calibri" panose="020F0502020204030204" pitchFamily="34" charset="0"/>
                        </a:rPr>
                        <a:t>Kommunplan 2026-2028</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r" fontAlgn="ctr">
                        <a:buNone/>
                      </a:pPr>
                      <a:r>
                        <a:rPr lang="sv-SE" sz="800" b="1" i="0" u="none" strike="noStrike">
                          <a:solidFill>
                            <a:srgbClr val="FFFFFF"/>
                          </a:solidFill>
                          <a:effectLst/>
                          <a:latin typeface="Calibri" panose="020F0502020204030204" pitchFamily="34" charset="0"/>
                        </a:rPr>
                        <a:t>Nettobudget 2025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2060"/>
                    </a:solidFill>
                  </a:tcPr>
                </a:tc>
                <a:tc rowSpan="2">
                  <a:txBody>
                    <a:bodyPr/>
                    <a:lstStyle/>
                    <a:p>
                      <a:pPr algn="ctr" fontAlgn="ctr">
                        <a:buNone/>
                      </a:pPr>
                      <a:r>
                        <a:rPr lang="sv-SE" sz="800" b="1" i="0" u="none" strike="noStrike">
                          <a:solidFill>
                            <a:srgbClr val="FFFF00"/>
                          </a:solidFill>
                          <a:effectLst/>
                          <a:latin typeface="Calibri" panose="020F0502020204030204" pitchFamily="34" charset="0"/>
                        </a:rPr>
                        <a:t>Budget 2026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algn="ctr" fontAlgn="ctr">
                        <a:buNone/>
                      </a:pPr>
                      <a:r>
                        <a:rPr lang="sv-SE" sz="800" b="1" i="0" u="none" strike="noStrike" dirty="0">
                          <a:solidFill>
                            <a:srgbClr val="FFFF00"/>
                          </a:solidFill>
                          <a:effectLst/>
                          <a:latin typeface="Calibri" panose="020F0502020204030204" pitchFamily="34" charset="0"/>
                        </a:rPr>
                        <a:t>Plan 2027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rowSpan="2">
                  <a:txBody>
                    <a:bodyPr/>
                    <a:lstStyle/>
                    <a:p>
                      <a:pPr algn="ctr" fontAlgn="ctr">
                        <a:buNone/>
                      </a:pPr>
                      <a:r>
                        <a:rPr lang="sv-SE" sz="800" b="1" i="0" u="none" strike="noStrike">
                          <a:solidFill>
                            <a:srgbClr val="FFFF00"/>
                          </a:solidFill>
                          <a:effectLst/>
                          <a:latin typeface="Calibri" panose="020F0502020204030204" pitchFamily="34" charset="0"/>
                        </a:rPr>
                        <a:t>Plan 2028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3382573434"/>
                  </a:ext>
                </a:extLst>
              </a:tr>
              <a:tr h="236540">
                <a:tc vMerge="1">
                  <a:txBody>
                    <a:bodyPr/>
                    <a:lstStyle/>
                    <a:p>
                      <a:endParaRPr lang="sv-SE"/>
                    </a:p>
                  </a:txBody>
                  <a:tcPr/>
                </a:tc>
                <a:tc>
                  <a:txBody>
                    <a:bodyPr/>
                    <a:lstStyle/>
                    <a:p>
                      <a:pPr algn="r" fontAlgn="t">
                        <a:buNone/>
                      </a:pPr>
                      <a:r>
                        <a:rPr lang="sv-SE" sz="500" b="1" i="1" u="none" strike="noStrike">
                          <a:solidFill>
                            <a:srgbClr val="FFFFFF"/>
                          </a:solidFill>
                          <a:effectLst/>
                          <a:latin typeface="Calibri" panose="020F0502020204030204" pitchFamily="34" charset="0"/>
                        </a:rPr>
                        <a:t>Exkl lönekomp 2025, inkl priskomp och justeringar</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2060"/>
                    </a:solidFill>
                  </a:tcPr>
                </a:tc>
                <a:tc vMerge="1">
                  <a:txBody>
                    <a:bodyPr/>
                    <a:lstStyle/>
                    <a:p>
                      <a:endParaRPr lang="sv-SE"/>
                    </a:p>
                  </a:txBody>
                  <a:tcPr/>
                </a:tc>
                <a:tc vMerge="1">
                  <a:txBody>
                    <a:bodyPr/>
                    <a:lstStyle/>
                    <a:p>
                      <a:endParaRPr lang="sv-SE"/>
                    </a:p>
                  </a:txBody>
                  <a:tcPr/>
                </a:tc>
                <a:tc vMerge="1">
                  <a:txBody>
                    <a:bodyPr/>
                    <a:lstStyle/>
                    <a:p>
                      <a:endParaRPr lang="sv-SE"/>
                    </a:p>
                  </a:txBody>
                  <a:tcPr/>
                </a:tc>
                <a:extLst>
                  <a:ext uri="{0D108BD9-81ED-4DB2-BD59-A6C34878D82A}">
                    <a16:rowId xmlns:a16="http://schemas.microsoft.com/office/drawing/2014/main" val="2433893598"/>
                  </a:ext>
                </a:extLst>
              </a:tr>
              <a:tr h="207132">
                <a:tc>
                  <a:txBody>
                    <a:bodyPr/>
                    <a:lstStyle/>
                    <a:p>
                      <a:pPr algn="l" fontAlgn="b">
                        <a:buNone/>
                      </a:pPr>
                      <a:r>
                        <a:rPr lang="sv-SE" sz="1400" b="1" i="0" u="none" strike="noStrike" dirty="0">
                          <a:solidFill>
                            <a:srgbClr val="000000"/>
                          </a:solidFill>
                          <a:effectLst/>
                          <a:latin typeface="Calibri" panose="020F0502020204030204" pitchFamily="34" charset="0"/>
                        </a:rPr>
                        <a:t>Verksamhetssektorerna</a:t>
                      </a:r>
                    </a:p>
                  </a:txBody>
                  <a:tcPr marL="0" marR="0" marT="0" marB="0" anchor="b">
                    <a:lnL>
                      <a:noFill/>
                    </a:lnL>
                    <a:lnR w="6350" cap="flat" cmpd="sng" algn="ctr">
                      <a:solidFill>
                        <a:srgbClr val="BFBFB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85479973"/>
                  </a:ext>
                </a:extLst>
              </a:tr>
              <a:tr h="207132">
                <a:tc>
                  <a:txBody>
                    <a:bodyPr/>
                    <a:lstStyle/>
                    <a:p>
                      <a:pPr algn="l" fontAlgn="b">
                        <a:buNone/>
                      </a:pPr>
                      <a:r>
                        <a:rPr lang="sv-SE" sz="1400" b="1" i="0" u="none" strike="noStrike">
                          <a:solidFill>
                            <a:srgbClr val="000000"/>
                          </a:solidFill>
                          <a:effectLst/>
                          <a:latin typeface="Calibri" panose="020F0502020204030204" pitchFamily="34" charset="0"/>
                        </a:rPr>
                        <a:t>Förvaltningsledning &amp; politik</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45,8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48,8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47,7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49,2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60486349"/>
                  </a:ext>
                </a:extLst>
              </a:tr>
              <a:tr h="207132">
                <a:tc>
                  <a:txBody>
                    <a:bodyPr/>
                    <a:lstStyle/>
                    <a:p>
                      <a:pPr algn="l" fontAlgn="b">
                        <a:buNone/>
                      </a:pPr>
                      <a:r>
                        <a:rPr lang="sv-SE" sz="1400" b="1" i="0" u="none" strike="noStrike" dirty="0">
                          <a:solidFill>
                            <a:srgbClr val="000000"/>
                          </a:solidFill>
                          <a:effectLst/>
                          <a:latin typeface="Calibri" panose="020F0502020204030204" pitchFamily="34" charset="0"/>
                        </a:rPr>
                        <a:t>Verksamhetsstöd</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136,6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142,9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147,8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148,6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296499921"/>
                  </a:ext>
                </a:extLst>
              </a:tr>
              <a:tr h="207132">
                <a:tc>
                  <a:txBody>
                    <a:bodyPr/>
                    <a:lstStyle/>
                    <a:p>
                      <a:pPr algn="l" fontAlgn="b">
                        <a:buNone/>
                      </a:pPr>
                      <a:r>
                        <a:rPr lang="sv-SE" sz="1400" b="1" i="0" u="none" strike="noStrike">
                          <a:solidFill>
                            <a:srgbClr val="000000"/>
                          </a:solidFill>
                          <a:effectLst/>
                          <a:latin typeface="Calibri" panose="020F0502020204030204" pitchFamily="34" charset="0"/>
                        </a:rPr>
                        <a:t>Utbildnings sektorn</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375,1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384,9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383,9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383,8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70003265"/>
                  </a:ext>
                </a:extLst>
              </a:tr>
              <a:tr h="207132">
                <a:tc>
                  <a:txBody>
                    <a:bodyPr/>
                    <a:lstStyle/>
                    <a:p>
                      <a:pPr algn="l" fontAlgn="b">
                        <a:buNone/>
                      </a:pPr>
                      <a:r>
                        <a:rPr lang="sv-SE" sz="1400" b="1" i="0" u="none" strike="noStrike">
                          <a:solidFill>
                            <a:srgbClr val="000000"/>
                          </a:solidFill>
                          <a:effectLst/>
                          <a:latin typeface="Calibri" panose="020F0502020204030204" pitchFamily="34" charset="0"/>
                        </a:rPr>
                        <a:t>Sociala Sektorn</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424,9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416,4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424,0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435,7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79102260"/>
                  </a:ext>
                </a:extLst>
              </a:tr>
              <a:tr h="207132">
                <a:tc>
                  <a:txBody>
                    <a:bodyPr/>
                    <a:lstStyle/>
                    <a:p>
                      <a:pPr algn="l" fontAlgn="b">
                        <a:buNone/>
                      </a:pPr>
                      <a:r>
                        <a:rPr lang="sv-SE" sz="1400" b="1" i="0" u="none" strike="noStrike">
                          <a:solidFill>
                            <a:srgbClr val="000000"/>
                          </a:solidFill>
                          <a:effectLst/>
                          <a:latin typeface="Calibri" panose="020F0502020204030204" pitchFamily="34" charset="0"/>
                        </a:rPr>
                        <a:t>Samhällsutveckling</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77,6</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90,8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91,0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92,0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998117988"/>
                  </a:ext>
                </a:extLst>
              </a:tr>
              <a:tr h="207132">
                <a:tc>
                  <a:txBody>
                    <a:bodyPr/>
                    <a:lstStyle/>
                    <a:p>
                      <a:pPr algn="l" fontAlgn="b">
                        <a:buNone/>
                      </a:pPr>
                      <a:r>
                        <a:rPr lang="sv-SE" sz="1400" b="1" i="0" u="none" strike="noStrike">
                          <a:solidFill>
                            <a:srgbClr val="000000"/>
                          </a:solidFill>
                          <a:effectLst/>
                          <a:latin typeface="Calibri" panose="020F0502020204030204" pitchFamily="34" charset="0"/>
                        </a:rPr>
                        <a:t>VIA-nämnden</a:t>
                      </a:r>
                    </a:p>
                  </a:txBody>
                  <a:tcPr marL="0" marR="0" marT="0" marB="0" anchor="b">
                    <a:lnL>
                      <a:noFill/>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22,2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22,8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23,5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24,3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81645748"/>
                  </a:ext>
                </a:extLst>
              </a:tr>
              <a:tr h="207132">
                <a:tc>
                  <a:txBody>
                    <a:bodyPr/>
                    <a:lstStyle/>
                    <a:p>
                      <a:pPr algn="l" fontAlgn="b">
                        <a:buNone/>
                      </a:pPr>
                      <a:r>
                        <a:rPr lang="sv-SE" sz="1400" b="1" i="1" u="none" strike="noStrike">
                          <a:solidFill>
                            <a:srgbClr val="595959"/>
                          </a:solidFill>
                          <a:effectLst/>
                          <a:latin typeface="Calibri" panose="020F0502020204030204" pitchFamily="34" charset="0"/>
                        </a:rPr>
                        <a:t>VIA-nämnden Rättviks andel</a:t>
                      </a:r>
                    </a:p>
                  </a:txBody>
                  <a:tcPr marL="76908"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a:solidFill>
                            <a:srgbClr val="595959"/>
                          </a:solidFill>
                          <a:effectLst/>
                          <a:latin typeface="Calibri" panose="020F0502020204030204" pitchFamily="34" charset="0"/>
                        </a:rPr>
                        <a:t>-9,0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a:solidFill>
                            <a:srgbClr val="595959"/>
                          </a:solidFill>
                          <a:effectLst/>
                          <a:latin typeface="Calibri" panose="020F0502020204030204" pitchFamily="34" charset="0"/>
                        </a:rPr>
                        <a:t>-9,2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a:solidFill>
                            <a:srgbClr val="595959"/>
                          </a:solidFill>
                          <a:effectLst/>
                          <a:latin typeface="Calibri" panose="020F0502020204030204" pitchFamily="34" charset="0"/>
                        </a:rPr>
                        <a:t>-9,5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a:solidFill>
                            <a:srgbClr val="595959"/>
                          </a:solidFill>
                          <a:effectLst/>
                          <a:latin typeface="Calibri" panose="020F0502020204030204" pitchFamily="34" charset="0"/>
                        </a:rPr>
                        <a:t>-9,9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18432574"/>
                  </a:ext>
                </a:extLst>
              </a:tr>
              <a:tr h="207132">
                <a:tc>
                  <a:txBody>
                    <a:bodyPr/>
                    <a:lstStyle/>
                    <a:p>
                      <a:pPr algn="l" fontAlgn="b">
                        <a:buNone/>
                      </a:pPr>
                      <a:r>
                        <a:rPr lang="sv-SE" sz="1400" b="0" i="0" u="none" strike="noStrike">
                          <a:solidFill>
                            <a:srgbClr val="FFFFFF"/>
                          </a:solidFill>
                          <a:effectLst/>
                          <a:latin typeface="Calibri" panose="020F0502020204030204" pitchFamily="34" charset="0"/>
                        </a:rPr>
                        <a:t>Verksamhetssektorernas Nettoram</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dirty="0">
                          <a:solidFill>
                            <a:srgbClr val="FFFFFF"/>
                          </a:solidFill>
                          <a:effectLst/>
                          <a:latin typeface="Calibri" panose="020F0502020204030204" pitchFamily="34" charset="0"/>
                        </a:rPr>
                        <a:t>1 073,2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a:solidFill>
                            <a:srgbClr val="FFFFFF"/>
                          </a:solidFill>
                          <a:effectLst/>
                          <a:latin typeface="Calibri" panose="020F0502020204030204" pitchFamily="34" charset="0"/>
                        </a:rPr>
                        <a:t>1 097,3</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a:solidFill>
                            <a:srgbClr val="FFFFFF"/>
                          </a:solidFill>
                          <a:effectLst/>
                          <a:latin typeface="Calibri" panose="020F0502020204030204" pitchFamily="34" charset="0"/>
                        </a:rPr>
                        <a:t>1 108,4</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a:solidFill>
                            <a:srgbClr val="FFFFFF"/>
                          </a:solidFill>
                          <a:effectLst/>
                          <a:latin typeface="Calibri" panose="020F0502020204030204" pitchFamily="34" charset="0"/>
                        </a:rPr>
                        <a:t>1 123,8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extLst>
                  <a:ext uri="{0D108BD9-81ED-4DB2-BD59-A6C34878D82A}">
                    <a16:rowId xmlns:a16="http://schemas.microsoft.com/office/drawing/2014/main" val="1745261256"/>
                  </a:ext>
                </a:extLst>
              </a:tr>
              <a:tr h="207132">
                <a:tc>
                  <a:txBody>
                    <a:bodyPr/>
                    <a:lstStyle/>
                    <a:p>
                      <a:pPr algn="l" fontAlgn="b">
                        <a:buNone/>
                      </a:pPr>
                      <a:r>
                        <a:rPr lang="sv-SE" sz="1400" b="1" i="1" u="none" strike="noStrike">
                          <a:solidFill>
                            <a:srgbClr val="000000"/>
                          </a:solidFill>
                          <a:effectLst/>
                          <a:latin typeface="Calibri" panose="020F0502020204030204" pitchFamily="34" charset="0"/>
                        </a:rPr>
                        <a:t>Finanssektorn</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20985214"/>
                  </a:ext>
                </a:extLst>
              </a:tr>
              <a:tr h="207132">
                <a:tc>
                  <a:txBody>
                    <a:bodyPr/>
                    <a:lstStyle/>
                    <a:p>
                      <a:pPr algn="l" fontAlgn="b">
                        <a:buNone/>
                      </a:pPr>
                      <a:r>
                        <a:rPr lang="sv-SE" sz="1400" b="0" i="0" u="none" strike="noStrike">
                          <a:solidFill>
                            <a:srgbClr val="000000"/>
                          </a:solidFill>
                          <a:effectLst/>
                          <a:latin typeface="Calibri" panose="020F0502020204030204" pitchFamily="34" charset="0"/>
                        </a:rPr>
                        <a:t>Exploateringsintäkter</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-4,0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-3,0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-6,0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-5,0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77974051"/>
                  </a:ext>
                </a:extLst>
              </a:tr>
              <a:tr h="207132">
                <a:tc>
                  <a:txBody>
                    <a:bodyPr/>
                    <a:lstStyle/>
                    <a:p>
                      <a:pPr algn="l" fontAlgn="b">
                        <a:buNone/>
                      </a:pPr>
                      <a:r>
                        <a:rPr lang="sv-SE" sz="1400" b="0" i="0" u="none" strike="noStrike">
                          <a:solidFill>
                            <a:srgbClr val="000000"/>
                          </a:solidFill>
                          <a:effectLst/>
                          <a:latin typeface="Calibri" panose="020F0502020204030204" pitchFamily="34" charset="0"/>
                        </a:rPr>
                        <a:t>Lönekomp</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2,1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21,5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44,5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70,5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24357768"/>
                  </a:ext>
                </a:extLst>
              </a:tr>
              <a:tr h="207132">
                <a:tc>
                  <a:txBody>
                    <a:bodyPr/>
                    <a:lstStyle/>
                    <a:p>
                      <a:pPr algn="l" fontAlgn="b">
                        <a:buNone/>
                      </a:pPr>
                      <a:r>
                        <a:rPr lang="sv-SE" sz="1400" b="0" i="0" u="none" strike="noStrike">
                          <a:solidFill>
                            <a:srgbClr val="000000"/>
                          </a:solidFill>
                          <a:effectLst/>
                          <a:latin typeface="Calibri" panose="020F0502020204030204" pitchFamily="34" charset="0"/>
                        </a:rPr>
                        <a:t>Priskomp</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6,5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11,5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17,0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39838676"/>
                  </a:ext>
                </a:extLst>
              </a:tr>
              <a:tr h="207132">
                <a:tc>
                  <a:txBody>
                    <a:bodyPr/>
                    <a:lstStyle/>
                    <a:p>
                      <a:pPr algn="l" fontAlgn="b">
                        <a:buNone/>
                      </a:pPr>
                      <a:r>
                        <a:rPr lang="sv-SE" sz="1400" b="0" i="0" u="none" strike="noStrike">
                          <a:solidFill>
                            <a:srgbClr val="000000"/>
                          </a:solidFill>
                          <a:effectLst/>
                          <a:latin typeface="Calibri" panose="020F0502020204030204" pitchFamily="34" charset="0"/>
                        </a:rPr>
                        <a:t>Avskrivningar och skuldbokförda intäkter (inv.bidrag.)</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53,7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56,7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58,7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61,0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56562876"/>
                  </a:ext>
                </a:extLst>
              </a:tr>
              <a:tr h="207132">
                <a:tc>
                  <a:txBody>
                    <a:bodyPr/>
                    <a:lstStyle/>
                    <a:p>
                      <a:pPr algn="l" fontAlgn="b">
                        <a:buNone/>
                      </a:pPr>
                      <a:r>
                        <a:rPr lang="sv-SE" sz="1400" b="0" i="0" u="none" strike="noStrike">
                          <a:solidFill>
                            <a:srgbClr val="000000"/>
                          </a:solidFill>
                          <a:effectLst/>
                          <a:latin typeface="Calibri" panose="020F0502020204030204" pitchFamily="34" charset="0"/>
                        </a:rPr>
                        <a:t>Pensionskostnader, avvikelse personalkostnader, mm</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21,0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20,0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21,0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21,5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528967124"/>
                  </a:ext>
                </a:extLst>
              </a:tr>
              <a:tr h="207132">
                <a:tc>
                  <a:txBody>
                    <a:bodyPr/>
                    <a:lstStyle/>
                    <a:p>
                      <a:pPr algn="l" fontAlgn="b">
                        <a:buNone/>
                      </a:pPr>
                      <a:r>
                        <a:rPr lang="sv-SE" sz="1400" b="0" i="0" u="none" strike="noStrike">
                          <a:solidFill>
                            <a:srgbClr val="FFFFFF"/>
                          </a:solidFill>
                          <a:effectLst/>
                          <a:latin typeface="Calibri" panose="020F0502020204030204" pitchFamily="34" charset="0"/>
                        </a:rPr>
                        <a:t>Verksamhetens nettokostnader</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a:solidFill>
                            <a:srgbClr val="FFFFFF"/>
                          </a:solidFill>
                          <a:effectLst/>
                          <a:latin typeface="Calibri" panose="020F0502020204030204" pitchFamily="34" charset="0"/>
                        </a:rPr>
                        <a:t>1 147,2</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a:solidFill>
                            <a:srgbClr val="FFFFFF"/>
                          </a:solidFill>
                          <a:effectLst/>
                          <a:latin typeface="Calibri" panose="020F0502020204030204" pitchFamily="34" charset="0"/>
                        </a:rPr>
                        <a:t>1 199,0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a:solidFill>
                            <a:srgbClr val="FFFFFF"/>
                          </a:solidFill>
                          <a:effectLst/>
                          <a:latin typeface="Calibri" panose="020F0502020204030204" pitchFamily="34" charset="0"/>
                        </a:rPr>
                        <a:t>1 238,1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dirty="0">
                          <a:solidFill>
                            <a:srgbClr val="FFFFFF"/>
                          </a:solidFill>
                          <a:effectLst/>
                          <a:latin typeface="Calibri" panose="020F0502020204030204" pitchFamily="34" charset="0"/>
                        </a:rPr>
                        <a:t>1 288,7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extLst>
                  <a:ext uri="{0D108BD9-81ED-4DB2-BD59-A6C34878D82A}">
                    <a16:rowId xmlns:a16="http://schemas.microsoft.com/office/drawing/2014/main" val="2704808094"/>
                  </a:ext>
                </a:extLst>
              </a:tr>
              <a:tr h="207132">
                <a:tc>
                  <a:txBody>
                    <a:bodyPr/>
                    <a:lstStyle/>
                    <a:p>
                      <a:pPr algn="l" fontAlgn="b">
                        <a:buNone/>
                      </a:pPr>
                      <a:r>
                        <a:rPr lang="sv-SE" sz="1400" b="1" i="1" u="none" strike="noStrike">
                          <a:solidFill>
                            <a:srgbClr val="000000"/>
                          </a:solidFill>
                          <a:effectLst/>
                          <a:latin typeface="Calibri" panose="020F0502020204030204" pitchFamily="34" charset="0"/>
                        </a:rPr>
                        <a:t>Finansiering</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28324587"/>
                  </a:ext>
                </a:extLst>
              </a:tr>
              <a:tr h="207132">
                <a:tc>
                  <a:txBody>
                    <a:bodyPr/>
                    <a:lstStyle/>
                    <a:p>
                      <a:pPr algn="l" fontAlgn="b">
                        <a:buNone/>
                      </a:pPr>
                      <a:r>
                        <a:rPr lang="sv-SE" sz="1400" b="0" i="0" u="none" strike="noStrike">
                          <a:solidFill>
                            <a:srgbClr val="000000"/>
                          </a:solidFill>
                          <a:effectLst/>
                          <a:latin typeface="Calibri" panose="020F0502020204030204" pitchFamily="34" charset="0"/>
                        </a:rPr>
                        <a:t>Skatteintäkter</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-898,5</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-912,0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-952,9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-992,0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0408095"/>
                  </a:ext>
                </a:extLst>
              </a:tr>
              <a:tr h="207132">
                <a:tc>
                  <a:txBody>
                    <a:bodyPr/>
                    <a:lstStyle/>
                    <a:p>
                      <a:pPr algn="l" fontAlgn="b">
                        <a:buNone/>
                      </a:pPr>
                      <a:r>
                        <a:rPr lang="sv-SE" sz="1400" b="0" i="0" u="none" strike="noStrike">
                          <a:solidFill>
                            <a:srgbClr val="000000"/>
                          </a:solidFill>
                          <a:effectLst/>
                          <a:latin typeface="Calibri" panose="020F0502020204030204" pitchFamily="34" charset="0"/>
                        </a:rPr>
                        <a:t>Generella Statsbidrag &amp; utjämning</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-261,1</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-304,0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-314,8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-324,8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2106073"/>
                  </a:ext>
                </a:extLst>
              </a:tr>
              <a:tr h="207132">
                <a:tc>
                  <a:txBody>
                    <a:bodyPr/>
                    <a:lstStyle/>
                    <a:p>
                      <a:pPr algn="l" fontAlgn="b">
                        <a:buNone/>
                      </a:pPr>
                      <a:r>
                        <a:rPr lang="sv-SE" sz="1400" b="0" i="0" u="none" strike="noStrike">
                          <a:solidFill>
                            <a:srgbClr val="000000"/>
                          </a:solidFill>
                          <a:effectLst/>
                          <a:latin typeface="Calibri" panose="020F0502020204030204" pitchFamily="34" charset="0"/>
                        </a:rPr>
                        <a:t>Övriga generella statsbidrag</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51602170"/>
                  </a:ext>
                </a:extLst>
              </a:tr>
              <a:tr h="207132">
                <a:tc>
                  <a:txBody>
                    <a:bodyPr/>
                    <a:lstStyle/>
                    <a:p>
                      <a:pPr algn="l" fontAlgn="b">
                        <a:buNone/>
                      </a:pPr>
                      <a:r>
                        <a:rPr lang="sv-SE" sz="1400" b="0" i="0" u="none" strike="noStrike">
                          <a:solidFill>
                            <a:srgbClr val="000000"/>
                          </a:solidFill>
                          <a:effectLst/>
                          <a:latin typeface="Calibri" panose="020F0502020204030204" pitchFamily="34" charset="0"/>
                        </a:rPr>
                        <a:t>Finansiella kostnader</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13,0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11,0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13,0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14,0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48004990"/>
                  </a:ext>
                </a:extLst>
              </a:tr>
              <a:tr h="207132">
                <a:tc>
                  <a:txBody>
                    <a:bodyPr/>
                    <a:lstStyle/>
                    <a:p>
                      <a:pPr algn="l" fontAlgn="b">
                        <a:buNone/>
                      </a:pPr>
                      <a:r>
                        <a:rPr lang="sv-SE" sz="1400" b="0" i="0" u="none" strike="noStrike">
                          <a:solidFill>
                            <a:srgbClr val="000000"/>
                          </a:solidFill>
                          <a:effectLst/>
                          <a:latin typeface="Calibri" panose="020F0502020204030204" pitchFamily="34" charset="0"/>
                        </a:rPr>
                        <a:t>Finansiella intäkter</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-8,9</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-16,0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a:solidFill>
                            <a:srgbClr val="000000"/>
                          </a:solidFill>
                          <a:effectLst/>
                          <a:latin typeface="Calibri" panose="020F0502020204030204" pitchFamily="34" charset="0"/>
                        </a:rPr>
                        <a:t>-18,0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r" fontAlgn="b">
                        <a:buNone/>
                      </a:pPr>
                      <a:r>
                        <a:rPr lang="sv-SE" sz="1400" b="0" i="0" u="none" strike="noStrike" dirty="0">
                          <a:solidFill>
                            <a:srgbClr val="000000"/>
                          </a:solidFill>
                          <a:effectLst/>
                          <a:latin typeface="Calibri" panose="020F0502020204030204" pitchFamily="34" charset="0"/>
                        </a:rPr>
                        <a:t>-20,0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56546125"/>
                  </a:ext>
                </a:extLst>
              </a:tr>
              <a:tr h="207132">
                <a:tc>
                  <a:txBody>
                    <a:bodyPr/>
                    <a:lstStyle/>
                    <a:p>
                      <a:pPr algn="l" fontAlgn="b">
                        <a:buNone/>
                      </a:pPr>
                      <a:r>
                        <a:rPr lang="sv-SE" sz="1400" b="0" i="0" u="none" strike="noStrike">
                          <a:solidFill>
                            <a:srgbClr val="FFFFFF"/>
                          </a:solidFill>
                          <a:effectLst/>
                          <a:latin typeface="Calibri" panose="020F0502020204030204" pitchFamily="34" charset="0"/>
                        </a:rPr>
                        <a:t>Finansiering Total</a:t>
                      </a:r>
                    </a:p>
                  </a:txBody>
                  <a:tcPr marL="0" marR="0" marT="0" marB="0" anchor="b">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a:solidFill>
                            <a:srgbClr val="FFFFFF"/>
                          </a:solidFill>
                          <a:effectLst/>
                          <a:latin typeface="Calibri" panose="020F0502020204030204" pitchFamily="34" charset="0"/>
                        </a:rPr>
                        <a:t>-1 155,5</a:t>
                      </a:r>
                    </a:p>
                  </a:txBody>
                  <a:tcPr marL="0" marR="0" marT="0" marB="0" anchor="b">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a:solidFill>
                            <a:srgbClr val="FFFFFF"/>
                          </a:solidFill>
                          <a:effectLst/>
                          <a:latin typeface="Calibri" panose="020F0502020204030204" pitchFamily="34" charset="0"/>
                        </a:rPr>
                        <a:t>-1 221,0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a:solidFill>
                            <a:srgbClr val="FFFFFF"/>
                          </a:solidFill>
                          <a:effectLst/>
                          <a:latin typeface="Calibri" panose="020F0502020204030204" pitchFamily="34" charset="0"/>
                        </a:rPr>
                        <a:t>-1 272,8</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tc>
                  <a:txBody>
                    <a:bodyPr/>
                    <a:lstStyle/>
                    <a:p>
                      <a:pPr algn="r" fontAlgn="b">
                        <a:buNone/>
                      </a:pPr>
                      <a:r>
                        <a:rPr lang="sv-SE" sz="1400" b="0" i="0" u="none" strike="noStrike" dirty="0">
                          <a:solidFill>
                            <a:srgbClr val="FFFFFF"/>
                          </a:solidFill>
                          <a:effectLst/>
                          <a:latin typeface="Calibri" panose="020F0502020204030204" pitchFamily="34" charset="0"/>
                        </a:rPr>
                        <a:t>-1 322,7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07F09"/>
                    </a:solidFill>
                  </a:tcPr>
                </a:tc>
                <a:extLst>
                  <a:ext uri="{0D108BD9-81ED-4DB2-BD59-A6C34878D82A}">
                    <a16:rowId xmlns:a16="http://schemas.microsoft.com/office/drawing/2014/main" val="1088073011"/>
                  </a:ext>
                </a:extLst>
              </a:tr>
              <a:tr h="207132">
                <a:tc>
                  <a:txBody>
                    <a:bodyPr/>
                    <a:lstStyle/>
                    <a:p>
                      <a:pPr algn="l" fontAlgn="b">
                        <a:buNone/>
                      </a:pPr>
                      <a:r>
                        <a:rPr lang="sv-SE" sz="1400" b="1" i="0" u="none" strike="noStrike">
                          <a:solidFill>
                            <a:srgbClr val="FFFFFF"/>
                          </a:solidFill>
                          <a:effectLst/>
                          <a:latin typeface="Calibri" panose="020F0502020204030204" pitchFamily="34" charset="0"/>
                        </a:rPr>
                        <a:t>Årets Resultat</a:t>
                      </a:r>
                    </a:p>
                  </a:txBody>
                  <a:tcPr marL="0" marR="0" marT="0" marB="0" anchor="b">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tc>
                  <a:txBody>
                    <a:bodyPr/>
                    <a:lstStyle/>
                    <a:p>
                      <a:pPr algn="r" fontAlgn="b">
                        <a:buNone/>
                      </a:pPr>
                      <a:r>
                        <a:rPr lang="sv-SE" sz="1400" b="1" i="0" u="none" strike="noStrike">
                          <a:solidFill>
                            <a:srgbClr val="FFFFFF"/>
                          </a:solidFill>
                          <a:effectLst/>
                          <a:latin typeface="Calibri" panose="020F0502020204030204" pitchFamily="34" charset="0"/>
                        </a:rPr>
                        <a:t>8,3</a:t>
                      </a:r>
                    </a:p>
                  </a:txBody>
                  <a:tcPr marL="0" marR="0" marT="0" marB="0" anchor="b">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tc>
                  <a:txBody>
                    <a:bodyPr/>
                    <a:lstStyle/>
                    <a:p>
                      <a:pPr algn="r" fontAlgn="b">
                        <a:buNone/>
                      </a:pPr>
                      <a:r>
                        <a:rPr lang="sv-SE" sz="1400" b="1" i="0" u="none" strike="noStrike">
                          <a:solidFill>
                            <a:srgbClr val="FFFFFF"/>
                          </a:solidFill>
                          <a:effectLst/>
                          <a:latin typeface="Calibri" panose="020F0502020204030204" pitchFamily="34" charset="0"/>
                        </a:rPr>
                        <a:t>22,0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tc>
                  <a:txBody>
                    <a:bodyPr/>
                    <a:lstStyle/>
                    <a:p>
                      <a:pPr algn="r" fontAlgn="b">
                        <a:buNone/>
                      </a:pPr>
                      <a:r>
                        <a:rPr lang="sv-SE" sz="1400" b="1" i="0" u="none" strike="noStrike">
                          <a:solidFill>
                            <a:srgbClr val="FFFFFF"/>
                          </a:solidFill>
                          <a:effectLst/>
                          <a:latin typeface="Calibri" panose="020F0502020204030204" pitchFamily="34" charset="0"/>
                        </a:rPr>
                        <a:t>34,7</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tc>
                  <a:txBody>
                    <a:bodyPr/>
                    <a:lstStyle/>
                    <a:p>
                      <a:pPr algn="r" fontAlgn="b">
                        <a:buNone/>
                      </a:pPr>
                      <a:r>
                        <a:rPr lang="sv-SE" sz="1400" b="1" i="0" u="none" strike="noStrike" dirty="0">
                          <a:solidFill>
                            <a:srgbClr val="FFFFFF"/>
                          </a:solidFill>
                          <a:effectLst/>
                          <a:latin typeface="Calibri" panose="020F0502020204030204" pitchFamily="34" charset="0"/>
                        </a:rPr>
                        <a:t>34,0</a:t>
                      </a:r>
                    </a:p>
                  </a:txBody>
                  <a:tcPr marL="0" marR="0" marT="0" marB="0" anchor="b">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002060"/>
                    </a:solidFill>
                  </a:tcPr>
                </a:tc>
                <a:extLst>
                  <a:ext uri="{0D108BD9-81ED-4DB2-BD59-A6C34878D82A}">
                    <a16:rowId xmlns:a16="http://schemas.microsoft.com/office/drawing/2014/main" val="2641214601"/>
                  </a:ext>
                </a:extLst>
              </a:tr>
              <a:tr h="231713">
                <a:tc>
                  <a:txBody>
                    <a:bodyPr/>
                    <a:lstStyle/>
                    <a:p>
                      <a:pPr algn="l" fontAlgn="ctr">
                        <a:buNone/>
                      </a:pPr>
                      <a:r>
                        <a:rPr lang="sv-SE" sz="1400" b="1" i="0" u="none" strike="noStrike">
                          <a:solidFill>
                            <a:srgbClr val="000000"/>
                          </a:solidFill>
                          <a:effectLst/>
                          <a:latin typeface="Calibri" panose="020F0502020204030204" pitchFamily="34" charset="0"/>
                        </a:rPr>
                        <a:t>Resultat i % av skatter och bidrag</a:t>
                      </a:r>
                    </a:p>
                  </a:txBody>
                  <a:tcPr marL="0" marR="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D"/>
                    </a:solidFill>
                  </a:tcPr>
                </a:tc>
                <a:tc>
                  <a:txBody>
                    <a:bodyPr/>
                    <a:lstStyle/>
                    <a:p>
                      <a:pPr algn="r" fontAlgn="ctr">
                        <a:buNone/>
                      </a:pPr>
                      <a:r>
                        <a:rPr lang="sv-SE" sz="1400" b="1" i="0" u="none" strike="noStrike">
                          <a:solidFill>
                            <a:srgbClr val="000000"/>
                          </a:solidFill>
                          <a:effectLst/>
                          <a:latin typeface="Calibri" panose="020F0502020204030204" pitchFamily="34" charset="0"/>
                        </a:rPr>
                        <a:t>0,7%</a:t>
                      </a:r>
                    </a:p>
                  </a:txBody>
                  <a:tcPr marL="0" marR="0" marT="0" marB="0" anchor="ctr">
                    <a:lnL>
                      <a:noFill/>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D"/>
                    </a:solidFill>
                  </a:tcPr>
                </a:tc>
                <a:tc>
                  <a:txBody>
                    <a:bodyPr/>
                    <a:lstStyle/>
                    <a:p>
                      <a:pPr algn="r" fontAlgn="ctr">
                        <a:buNone/>
                      </a:pPr>
                      <a:r>
                        <a:rPr lang="sv-SE" sz="1400" b="1" i="0" u="none" strike="noStrike">
                          <a:solidFill>
                            <a:srgbClr val="000000"/>
                          </a:solidFill>
                          <a:effectLst/>
                          <a:latin typeface="Calibri" panose="020F0502020204030204" pitchFamily="34" charset="0"/>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D"/>
                    </a:solidFill>
                  </a:tcPr>
                </a:tc>
                <a:tc>
                  <a:txBody>
                    <a:bodyPr/>
                    <a:lstStyle/>
                    <a:p>
                      <a:pPr algn="r" fontAlgn="ctr">
                        <a:buNone/>
                      </a:pPr>
                      <a:r>
                        <a:rPr lang="sv-SE" sz="1400" b="1" i="0" u="none" strike="noStrike">
                          <a:solidFill>
                            <a:srgbClr val="000000"/>
                          </a:solidFill>
                          <a:effectLst/>
                          <a:latin typeface="Calibri" panose="020F0502020204030204" pitchFamily="34" charset="0"/>
                        </a:rPr>
                        <a:t>2,7%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D"/>
                    </a:solidFill>
                  </a:tcPr>
                </a:tc>
                <a:tc>
                  <a:txBody>
                    <a:bodyPr/>
                    <a:lstStyle/>
                    <a:p>
                      <a:pPr algn="r" fontAlgn="ctr">
                        <a:buNone/>
                      </a:pPr>
                      <a:r>
                        <a:rPr lang="sv-SE" sz="1400" b="1" i="0" u="none" strike="noStrike" dirty="0">
                          <a:solidFill>
                            <a:srgbClr val="000000"/>
                          </a:solidFill>
                          <a:effectLst/>
                          <a:latin typeface="Calibri" panose="020F0502020204030204" pitchFamily="34" charset="0"/>
                        </a:rPr>
                        <a:t>2,6%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CD"/>
                    </a:solidFill>
                  </a:tcPr>
                </a:tc>
                <a:extLst>
                  <a:ext uri="{0D108BD9-81ED-4DB2-BD59-A6C34878D82A}">
                    <a16:rowId xmlns:a16="http://schemas.microsoft.com/office/drawing/2014/main" val="3118393759"/>
                  </a:ext>
                </a:extLst>
              </a:tr>
            </a:tbl>
          </a:graphicData>
        </a:graphic>
      </p:graphicFrame>
    </p:spTree>
    <p:extLst>
      <p:ext uri="{BB962C8B-B14F-4D97-AF65-F5344CB8AC3E}">
        <p14:creationId xmlns:p14="http://schemas.microsoft.com/office/powerpoint/2010/main" val="145944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a:xfrm>
            <a:off x="698500" y="1825625"/>
            <a:ext cx="6604000" cy="4244975"/>
          </a:xfrm>
        </p:spPr>
        <p:txBody>
          <a:bodyPr>
            <a:normAutofit lnSpcReduction="10000"/>
          </a:bodyPr>
          <a:lstStyle/>
          <a:p>
            <a:pPr>
              <a:buFont typeface="Wingdings" panose="05000000000000000000" pitchFamily="2" charset="2"/>
              <a:buChar char="ü"/>
            </a:pPr>
            <a:r>
              <a:rPr lang="sv-SE" sz="1900" b="1" dirty="0"/>
              <a:t>Driftbudget</a:t>
            </a:r>
          </a:p>
          <a:p>
            <a:pPr marL="0" indent="0">
              <a:buNone/>
            </a:pPr>
            <a:r>
              <a:rPr lang="sv-SE" sz="1900" dirty="0"/>
              <a:t>Driftbudgeten är en planering av intäkter och kostnader för de löpande verksamheterna. Varje chef är ansvarig för sin driftbudget.</a:t>
            </a:r>
          </a:p>
          <a:p>
            <a:pPr>
              <a:buFont typeface="Wingdings" panose="05000000000000000000" pitchFamily="2" charset="2"/>
              <a:buChar char="ü"/>
            </a:pPr>
            <a:r>
              <a:rPr lang="sv-SE" sz="1900" b="1" dirty="0"/>
              <a:t>Personalbudget</a:t>
            </a:r>
          </a:p>
          <a:p>
            <a:pPr marL="0" indent="0">
              <a:buNone/>
            </a:pPr>
            <a:r>
              <a:rPr lang="sv-SE" sz="1900" dirty="0"/>
              <a:t>Personalbudgeten är en planering av personalkostnaderna. Varje verksamhet har en egen personalbudget att förhålla sig till.</a:t>
            </a:r>
          </a:p>
          <a:p>
            <a:pPr>
              <a:buFont typeface="Wingdings" panose="05000000000000000000" pitchFamily="2" charset="2"/>
              <a:buChar char="ü"/>
            </a:pPr>
            <a:r>
              <a:rPr lang="sv-SE" sz="1900" b="1" dirty="0"/>
              <a:t>Investeringsbudget</a:t>
            </a:r>
          </a:p>
          <a:p>
            <a:pPr marL="0" indent="0">
              <a:buNone/>
            </a:pPr>
            <a:r>
              <a:rPr lang="sv-SE" sz="1900" dirty="0"/>
              <a:t>Investeringsbudgeten är en planering av inköp av större värde (minst 50 tkr). En investering är vanligtvis en kapitalinsats som förväntas leda till ökade intäkter eller minskade kostnader. </a:t>
            </a:r>
          </a:p>
          <a:p>
            <a:pPr>
              <a:buFont typeface="Wingdings" panose="05000000000000000000" pitchFamily="2" charset="2"/>
              <a:buChar char="ü"/>
            </a:pPr>
            <a:r>
              <a:rPr lang="sv-SE" sz="1900" b="1" dirty="0"/>
              <a:t>Likviditetsbudget</a:t>
            </a:r>
          </a:p>
          <a:p>
            <a:pPr marL="0" indent="0">
              <a:buNone/>
            </a:pPr>
            <a:r>
              <a:rPr lang="sv-SE" sz="1900" dirty="0"/>
              <a:t>Likviditetsbudgeten är en planering av in- och utbetalningar. Denna görs i syfte att planera för att ha tillräckligt med medel</a:t>
            </a:r>
            <a:r>
              <a:rPr lang="sv-SE" sz="1800" dirty="0"/>
              <a:t>. </a:t>
            </a:r>
          </a:p>
          <a:p>
            <a:endParaRPr lang="sv-SE" sz="1000" dirty="0"/>
          </a:p>
        </p:txBody>
      </p:sp>
      <p:pic>
        <p:nvPicPr>
          <p:cNvPr id="10" name="Bildobjekt 9">
            <a:extLst>
              <a:ext uri="{FF2B5EF4-FFF2-40B4-BE49-F238E27FC236}">
                <a16:creationId xmlns:a16="http://schemas.microsoft.com/office/drawing/2014/main" id="{DBBF32E0-EFBC-4EA7-804A-E025039E78A3}"/>
              </a:ext>
            </a:extLst>
          </p:cNvPr>
          <p:cNvPicPr>
            <a:picLocks noChangeAspect="1"/>
          </p:cNvPicPr>
          <p:nvPr/>
        </p:nvPicPr>
        <p:blipFill>
          <a:blip r:embed="rId3"/>
          <a:srcRect r="13904" b="-2"/>
          <a:stretch/>
        </p:blipFill>
        <p:spPr>
          <a:xfrm>
            <a:off x="8382000" y="1825625"/>
            <a:ext cx="3354388" cy="3832225"/>
          </a:xfrm>
          <a:prstGeom prst="rect">
            <a:avLst/>
          </a:prstGeom>
          <a:noFill/>
        </p:spPr>
      </p:pic>
      <p:sp>
        <p:nvSpPr>
          <p:cNvPr id="5" name="Platshållare för bildnummer 4"/>
          <p:cNvSpPr>
            <a:spLocks noGrp="1"/>
          </p:cNvSpPr>
          <p:nvPr>
            <p:ph type="sldNum" sz="quarter" idx="12"/>
          </p:nvPr>
        </p:nvSpPr>
        <p:spPr>
          <a:xfrm>
            <a:off x="227012" y="6485400"/>
            <a:ext cx="1800000" cy="144000"/>
          </a:xfrm>
        </p:spPr>
        <p:txBody>
          <a:bodyPr anchor="ctr">
            <a:normAutofit/>
          </a:bodyPr>
          <a:lstStyle/>
          <a:p>
            <a:pPr>
              <a:spcAft>
                <a:spcPts val="600"/>
              </a:spcAft>
            </a:pPr>
            <a:fld id="{6F8BC31D-3E82-AD4E-AEB1-833F69F4714A}" type="slidenum">
              <a:rPr lang="sv-SE" smtClean="0"/>
              <a:pPr>
                <a:spcAft>
                  <a:spcPts val="600"/>
                </a:spcAft>
              </a:pPr>
              <a:t>7</a:t>
            </a:fld>
            <a:endParaRPr lang="sv-SE"/>
          </a:p>
        </p:txBody>
      </p:sp>
      <p:sp>
        <p:nvSpPr>
          <p:cNvPr id="3" name="Rubrik 2">
            <a:extLst>
              <a:ext uri="{FF2B5EF4-FFF2-40B4-BE49-F238E27FC236}">
                <a16:creationId xmlns:a16="http://schemas.microsoft.com/office/drawing/2014/main" id="{CBFEF250-C144-D332-3ECE-26345EC528BC}"/>
              </a:ext>
            </a:extLst>
          </p:cNvPr>
          <p:cNvSpPr>
            <a:spLocks noGrp="1"/>
          </p:cNvSpPr>
          <p:nvPr>
            <p:ph type="title"/>
          </p:nvPr>
        </p:nvSpPr>
        <p:spPr>
          <a:xfrm>
            <a:off x="698500" y="452438"/>
            <a:ext cx="11037888" cy="1084264"/>
          </a:xfrm>
        </p:spPr>
        <p:txBody>
          <a:bodyPr anchor="b">
            <a:normAutofit/>
          </a:bodyPr>
          <a:lstStyle/>
          <a:p>
            <a:r>
              <a:rPr lang="sv-SE" b="1" dirty="0"/>
              <a:t>Budget</a:t>
            </a:r>
          </a:p>
        </p:txBody>
      </p:sp>
      <p:sp>
        <p:nvSpPr>
          <p:cNvPr id="8" name="Rubrik 1"/>
          <p:cNvSpPr txBox="1">
            <a:spLocks/>
          </p:cNvSpPr>
          <p:nvPr/>
        </p:nvSpPr>
        <p:spPr>
          <a:xfrm>
            <a:off x="7896200" y="-171400"/>
            <a:ext cx="8229600" cy="11430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endParaRPr lang="sv-SE" sz="4000" b="0" dirty="0"/>
          </a:p>
        </p:txBody>
      </p:sp>
    </p:spTree>
    <p:extLst>
      <p:ext uri="{BB962C8B-B14F-4D97-AF65-F5344CB8AC3E}">
        <p14:creationId xmlns:p14="http://schemas.microsoft.com/office/powerpoint/2010/main" val="134706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EA36B4C9-B502-4359-9741-A812118DB010}"/>
              </a:ext>
            </a:extLst>
          </p:cNvPr>
          <p:cNvSpPr>
            <a:spLocks noGrp="1"/>
          </p:cNvSpPr>
          <p:nvPr>
            <p:ph sz="half" idx="1"/>
          </p:nvPr>
        </p:nvSpPr>
        <p:spPr>
          <a:xfrm>
            <a:off x="444499" y="1825625"/>
            <a:ext cx="5418419" cy="3832225"/>
          </a:xfrm>
        </p:spPr>
        <p:txBody>
          <a:bodyPr>
            <a:normAutofit/>
          </a:bodyPr>
          <a:lstStyle/>
          <a:p>
            <a:r>
              <a:rPr lang="sv-SE" sz="2500" dirty="0"/>
              <a:t>Säkerställa att pengarna används för att nå verksamhetens mål</a:t>
            </a:r>
          </a:p>
          <a:p>
            <a:r>
              <a:rPr lang="sv-SE" sz="2500" dirty="0"/>
              <a:t>Styrning, värderingar måste samverka</a:t>
            </a:r>
          </a:p>
          <a:p>
            <a:r>
              <a:rPr lang="sv-SE" sz="2500" dirty="0"/>
              <a:t>Uppföljning, kontroll, bokslut mm används för att säkerställa att vi är på rätt väg, hitta avvikelser och formellt rapportera enligt de krav som styr oss</a:t>
            </a:r>
          </a:p>
          <a:p>
            <a:pPr marL="0" indent="0">
              <a:buNone/>
            </a:pPr>
            <a:r>
              <a:rPr lang="sv-SE" sz="2500" dirty="0"/>
              <a:t> </a:t>
            </a:r>
          </a:p>
        </p:txBody>
      </p:sp>
      <p:pic>
        <p:nvPicPr>
          <p:cNvPr id="1026" name="Picture 2" descr="Intern styrning och kontroll - Ekonomistyrningsverket">
            <a:extLst>
              <a:ext uri="{FF2B5EF4-FFF2-40B4-BE49-F238E27FC236}">
                <a16:creationId xmlns:a16="http://schemas.microsoft.com/office/drawing/2014/main" id="{E9404461-5947-447F-B43F-583EC5DC8F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5283" r="-1" b="-1"/>
          <a:stretch/>
        </p:blipFill>
        <p:spPr bwMode="auto">
          <a:xfrm>
            <a:off x="6325496" y="1409701"/>
            <a:ext cx="5410892" cy="4248150"/>
          </a:xfrm>
          <a:prstGeom prst="rect">
            <a:avLst/>
          </a:prstGeom>
          <a:solidFill>
            <a:srgbClr val="FFFFFF"/>
          </a:solidFill>
        </p:spPr>
      </p:pic>
      <p:sp>
        <p:nvSpPr>
          <p:cNvPr id="6" name="Platshållare för bildnummer 5">
            <a:extLst>
              <a:ext uri="{FF2B5EF4-FFF2-40B4-BE49-F238E27FC236}">
                <a16:creationId xmlns:a16="http://schemas.microsoft.com/office/drawing/2014/main" id="{9EFA7E0F-D8E1-42AF-BA9E-34368B085642}"/>
              </a:ext>
            </a:extLst>
          </p:cNvPr>
          <p:cNvSpPr>
            <a:spLocks noGrp="1"/>
          </p:cNvSpPr>
          <p:nvPr>
            <p:ph type="sldNum" sz="quarter" idx="12"/>
          </p:nvPr>
        </p:nvSpPr>
        <p:spPr>
          <a:xfrm>
            <a:off x="227012" y="6485400"/>
            <a:ext cx="1800000" cy="144000"/>
          </a:xfrm>
        </p:spPr>
        <p:txBody>
          <a:bodyPr anchor="ctr">
            <a:normAutofit/>
          </a:bodyPr>
          <a:lstStyle/>
          <a:p>
            <a:pPr>
              <a:spcAft>
                <a:spcPts val="600"/>
              </a:spcAft>
            </a:pPr>
            <a:fld id="{6F8BC31D-3E82-AD4E-AEB1-833F69F4714A}" type="slidenum">
              <a:rPr lang="sv-SE" smtClean="0"/>
              <a:pPr>
                <a:spcAft>
                  <a:spcPts val="600"/>
                </a:spcAft>
              </a:pPr>
              <a:t>8</a:t>
            </a:fld>
            <a:endParaRPr lang="sv-SE"/>
          </a:p>
        </p:txBody>
      </p:sp>
      <p:sp>
        <p:nvSpPr>
          <p:cNvPr id="7" name="Rubrik 6">
            <a:extLst>
              <a:ext uri="{FF2B5EF4-FFF2-40B4-BE49-F238E27FC236}">
                <a16:creationId xmlns:a16="http://schemas.microsoft.com/office/drawing/2014/main" id="{5A4B8183-3E30-49F8-9EED-A7BD5CEC95C1}"/>
              </a:ext>
            </a:extLst>
          </p:cNvPr>
          <p:cNvSpPr>
            <a:spLocks noGrp="1"/>
          </p:cNvSpPr>
          <p:nvPr>
            <p:ph type="title"/>
          </p:nvPr>
        </p:nvSpPr>
        <p:spPr>
          <a:xfrm>
            <a:off x="444500" y="452438"/>
            <a:ext cx="11291888" cy="1084264"/>
          </a:xfrm>
        </p:spPr>
        <p:txBody>
          <a:bodyPr anchor="b">
            <a:normAutofit/>
          </a:bodyPr>
          <a:lstStyle/>
          <a:p>
            <a:r>
              <a:rPr lang="sv-SE" dirty="0"/>
              <a:t>Ekonomistyrning</a:t>
            </a:r>
          </a:p>
        </p:txBody>
      </p:sp>
    </p:spTree>
    <p:extLst>
      <p:ext uri="{BB962C8B-B14F-4D97-AF65-F5344CB8AC3E}">
        <p14:creationId xmlns:p14="http://schemas.microsoft.com/office/powerpoint/2010/main" val="286292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A040BA9-4861-80A0-C30F-1B6750AB5C13}"/>
              </a:ext>
            </a:extLst>
          </p:cNvPr>
          <p:cNvSpPr>
            <a:spLocks noGrp="1"/>
          </p:cNvSpPr>
          <p:nvPr>
            <p:ph idx="1"/>
          </p:nvPr>
        </p:nvSpPr>
        <p:spPr/>
        <p:txBody>
          <a:bodyPr>
            <a:normAutofit fontScale="92500" lnSpcReduction="10000"/>
          </a:bodyPr>
          <a:lstStyle/>
          <a:p>
            <a:r>
              <a:rPr lang="sv-SE" dirty="0"/>
              <a:t>Risk- och väsentlighetsanalyser ska ligga till grund för arbetet med intern kontroll – ska göras minst en gång per mandatperiod</a:t>
            </a:r>
          </a:p>
          <a:p>
            <a:r>
              <a:rPr lang="sv-SE" dirty="0"/>
              <a:t>Identifiera kritiska processer för verksamheten, vilka risker som finns för att dessa kan hotas och värdera sannolikhet och skada om hoten blir verklighet</a:t>
            </a:r>
          </a:p>
          <a:p>
            <a:r>
              <a:rPr lang="sv-SE" dirty="0"/>
              <a:t>Varje nämnd och bolag utgör egna kontrollområden – ska ta fram och besluta om internkontrollplan</a:t>
            </a:r>
          </a:p>
          <a:p>
            <a:r>
              <a:rPr lang="sv-SE" dirty="0"/>
              <a:t>Arbetet börjar när verksamhetsplan har antagits – ska finnas på plats när nytt år börjar</a:t>
            </a:r>
          </a:p>
        </p:txBody>
      </p:sp>
      <p:sp>
        <p:nvSpPr>
          <p:cNvPr id="3" name="Platshållare för bildnummer 2">
            <a:extLst>
              <a:ext uri="{FF2B5EF4-FFF2-40B4-BE49-F238E27FC236}">
                <a16:creationId xmlns:a16="http://schemas.microsoft.com/office/drawing/2014/main" id="{E4D515CA-0519-4A58-1275-ADB17792875F}"/>
              </a:ext>
            </a:extLst>
          </p:cNvPr>
          <p:cNvSpPr>
            <a:spLocks noGrp="1"/>
          </p:cNvSpPr>
          <p:nvPr>
            <p:ph type="sldNum" sz="quarter" idx="12"/>
          </p:nvPr>
        </p:nvSpPr>
        <p:spPr/>
        <p:txBody>
          <a:bodyPr/>
          <a:lstStyle/>
          <a:p>
            <a:fld id="{655E820F-A968-4FCB-8F7B-574C087D0881}" type="slidenum">
              <a:rPr lang="sv-SE" smtClean="0"/>
              <a:t>9</a:t>
            </a:fld>
            <a:endParaRPr lang="sv-SE"/>
          </a:p>
        </p:txBody>
      </p:sp>
      <p:sp>
        <p:nvSpPr>
          <p:cNvPr id="4" name="Rubrik 3">
            <a:extLst>
              <a:ext uri="{FF2B5EF4-FFF2-40B4-BE49-F238E27FC236}">
                <a16:creationId xmlns:a16="http://schemas.microsoft.com/office/drawing/2014/main" id="{F3CBD924-CAA8-8E79-A1F3-720EA13502F5}"/>
              </a:ext>
            </a:extLst>
          </p:cNvPr>
          <p:cNvSpPr>
            <a:spLocks noGrp="1"/>
          </p:cNvSpPr>
          <p:nvPr>
            <p:ph type="title"/>
          </p:nvPr>
        </p:nvSpPr>
        <p:spPr/>
        <p:txBody>
          <a:bodyPr/>
          <a:lstStyle/>
          <a:p>
            <a:r>
              <a:rPr lang="sv-SE" dirty="0"/>
              <a:t>Intern kontroll</a:t>
            </a:r>
          </a:p>
        </p:txBody>
      </p:sp>
      <p:grpSp>
        <p:nvGrpSpPr>
          <p:cNvPr id="5" name="Grupp 4">
            <a:extLst>
              <a:ext uri="{FF2B5EF4-FFF2-40B4-BE49-F238E27FC236}">
                <a16:creationId xmlns:a16="http://schemas.microsoft.com/office/drawing/2014/main" id="{2B0E8B82-6A84-FD75-3D7E-C8DAB4E854F1}"/>
              </a:ext>
            </a:extLst>
          </p:cNvPr>
          <p:cNvGrpSpPr/>
          <p:nvPr/>
        </p:nvGrpSpPr>
        <p:grpSpPr>
          <a:xfrm>
            <a:off x="8713271" y="50176"/>
            <a:ext cx="3188563" cy="1402387"/>
            <a:chOff x="457200" y="3586862"/>
            <a:chExt cx="3188563" cy="1402387"/>
          </a:xfrm>
        </p:grpSpPr>
        <p:sp>
          <p:nvSpPr>
            <p:cNvPr id="6" name="Pil: höger 5">
              <a:extLst>
                <a:ext uri="{FF2B5EF4-FFF2-40B4-BE49-F238E27FC236}">
                  <a16:creationId xmlns:a16="http://schemas.microsoft.com/office/drawing/2014/main" id="{1237F857-5135-A5ED-7E9E-3367FC11A52D}"/>
                </a:ext>
              </a:extLst>
            </p:cNvPr>
            <p:cNvSpPr/>
            <p:nvPr/>
          </p:nvSpPr>
          <p:spPr>
            <a:xfrm>
              <a:off x="665824" y="3586862"/>
              <a:ext cx="2831977" cy="1402387"/>
            </a:xfrm>
            <a:prstGeom prst="rightArrow">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57EB9A89-CE09-F48F-59C2-34F0B2A78E60}"/>
                </a:ext>
              </a:extLst>
            </p:cNvPr>
            <p:cNvSpPr/>
            <p:nvPr/>
          </p:nvSpPr>
          <p:spPr>
            <a:xfrm>
              <a:off x="457200" y="4039338"/>
              <a:ext cx="1025371" cy="470516"/>
            </a:xfrm>
            <a:prstGeom prst="roundRect">
              <a:avLst/>
            </a:prstGeom>
            <a:solidFill>
              <a:schemeClr val="bg2">
                <a:lumMod val="75000"/>
              </a:schemeClr>
            </a:solidFill>
            <a:ln w="25400">
              <a:solidFill>
                <a:schemeClr val="bg2">
                  <a:lumMod val="10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t>Planering</a:t>
              </a:r>
              <a:endParaRPr lang="sv-SE" sz="1400" b="1" dirty="0"/>
            </a:p>
          </p:txBody>
        </p:sp>
        <p:sp>
          <p:nvSpPr>
            <p:cNvPr id="8" name="Rektangel: rundade hörn 7">
              <a:extLst>
                <a:ext uri="{FF2B5EF4-FFF2-40B4-BE49-F238E27FC236}">
                  <a16:creationId xmlns:a16="http://schemas.microsoft.com/office/drawing/2014/main" id="{D9FB3988-736F-9431-FD56-42B82D662A05}"/>
                </a:ext>
              </a:extLst>
            </p:cNvPr>
            <p:cNvSpPr/>
            <p:nvPr/>
          </p:nvSpPr>
          <p:spPr>
            <a:xfrm>
              <a:off x="1538796" y="4039338"/>
              <a:ext cx="1025371" cy="470516"/>
            </a:xfrm>
            <a:prstGeom prst="roundRect">
              <a:avLst/>
            </a:prstGeom>
            <a:solidFill>
              <a:schemeClr val="bg2">
                <a:lumMod val="50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t>Uppföljning</a:t>
              </a:r>
              <a:endParaRPr lang="sv-SE" sz="1100" dirty="0"/>
            </a:p>
          </p:txBody>
        </p:sp>
        <p:sp>
          <p:nvSpPr>
            <p:cNvPr id="9" name="Rektangel: rundade hörn 8">
              <a:extLst>
                <a:ext uri="{FF2B5EF4-FFF2-40B4-BE49-F238E27FC236}">
                  <a16:creationId xmlns:a16="http://schemas.microsoft.com/office/drawing/2014/main" id="{A7565625-3F6A-808D-AF5E-37FF12EC7A88}"/>
                </a:ext>
              </a:extLst>
            </p:cNvPr>
            <p:cNvSpPr/>
            <p:nvPr/>
          </p:nvSpPr>
          <p:spPr>
            <a:xfrm>
              <a:off x="2620392" y="4039338"/>
              <a:ext cx="1025371" cy="470516"/>
            </a:xfrm>
            <a:prstGeom prst="roundRect">
              <a:avLst/>
            </a:prstGeom>
            <a:solidFill>
              <a:schemeClr val="bg2">
                <a:lumMod val="25000"/>
              </a:schemeClr>
            </a:solidFill>
            <a:ln w="127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100" b="1" dirty="0"/>
                <a:t>Utveckling</a:t>
              </a:r>
              <a:endParaRPr lang="sv-SE" sz="1400" b="1" dirty="0"/>
            </a:p>
          </p:txBody>
        </p:sp>
      </p:grpSp>
    </p:spTree>
    <p:extLst>
      <p:ext uri="{BB962C8B-B14F-4D97-AF65-F5344CB8AC3E}">
        <p14:creationId xmlns:p14="http://schemas.microsoft.com/office/powerpoint/2010/main" val="1012959342"/>
      </p:ext>
    </p:extLst>
  </p:cSld>
  <p:clrMapOvr>
    <a:masterClrMapping/>
  </p:clrMapOvr>
</p:sld>
</file>

<file path=ppt/theme/theme1.xml><?xml version="1.0" encoding="utf-8"?>
<a:theme xmlns:a="http://schemas.openxmlformats.org/drawingml/2006/main" name="Leksands kommun">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ksand PPT-mall" id="{7BDF7BF4-3CB3-054F-A30B-54B5E02577D4}" vid="{57F4052A-AD68-0D4E-BCA0-C1C94F45307C}"/>
    </a:ext>
  </a:extLst>
</a:theme>
</file>

<file path=ppt/theme/theme2.xml><?xml version="1.0" encoding="utf-8"?>
<a:theme xmlns:a="http://schemas.openxmlformats.org/drawingml/2006/main" name="Office-tema">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Leksands_kommun_Colors">
      <a:dk1>
        <a:srgbClr val="000000"/>
      </a:dk1>
      <a:lt1>
        <a:srgbClr val="FFFFFF"/>
      </a:lt1>
      <a:dk2>
        <a:srgbClr val="003E65"/>
      </a:dk2>
      <a:lt2>
        <a:srgbClr val="E5E5E5"/>
      </a:lt2>
      <a:accent1>
        <a:srgbClr val="336699"/>
      </a:accent1>
      <a:accent2>
        <a:srgbClr val="FDC72F"/>
      </a:accent2>
      <a:accent3>
        <a:srgbClr val="6C757D"/>
      </a:accent3>
      <a:accent4>
        <a:srgbClr val="D24241"/>
      </a:accent4>
      <a:accent5>
        <a:srgbClr val="157EA8"/>
      </a:accent5>
      <a:accent6>
        <a:srgbClr val="6B7E0C"/>
      </a:accent6>
      <a:hlink>
        <a:srgbClr val="336699"/>
      </a:hlink>
      <a:folHlink>
        <a:srgbClr val="D24241"/>
      </a:folHlink>
    </a:clrScheme>
    <a:fontScheme name="Leksands_kommun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leksands-kommun_ppt-mall</Template>
  <TotalTime>19433</TotalTime>
  <Words>2158</Words>
  <Application>Microsoft Office PowerPoint</Application>
  <PresentationFormat>Bredbild</PresentationFormat>
  <Paragraphs>407</Paragraphs>
  <Slides>43</Slides>
  <Notes>16</Notes>
  <HiddenSlides>17</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43</vt:i4>
      </vt:variant>
    </vt:vector>
  </HeadingPairs>
  <TitlesOfParts>
    <vt:vector size="50" baseType="lpstr">
      <vt:lpstr>Aptos</vt:lpstr>
      <vt:lpstr>Arial</vt:lpstr>
      <vt:lpstr>Calibri</vt:lpstr>
      <vt:lpstr>Systemtypsnitt normalt</vt:lpstr>
      <vt:lpstr>Wingdings</vt:lpstr>
      <vt:lpstr>Leksands kommun</vt:lpstr>
      <vt:lpstr>Worksheet</vt:lpstr>
      <vt:lpstr>Ekonomi och styrning Leksand</vt:lpstr>
      <vt:lpstr>Ekonomi och styrning Leksand</vt:lpstr>
      <vt:lpstr>Årlig planeringscykel</vt:lpstr>
      <vt:lpstr>Uppföljning under året</vt:lpstr>
      <vt:lpstr>Kommunens ekonomi</vt:lpstr>
      <vt:lpstr>PowerPoint-presentation</vt:lpstr>
      <vt:lpstr>Budget</vt:lpstr>
      <vt:lpstr>Ekonomistyrning</vt:lpstr>
      <vt:lpstr>Intern kontroll</vt:lpstr>
      <vt:lpstr>PowerPoint-presentation</vt:lpstr>
      <vt:lpstr>PowerPoint-presentation</vt:lpstr>
      <vt:lpstr>PowerPoint-presentation</vt:lpstr>
      <vt:lpstr>PowerPoint-presentation</vt:lpstr>
      <vt:lpstr>PowerPoint-presentation</vt:lpstr>
      <vt:lpstr>Håll koll även på mindre kostnader och ta samtidigt ansvar för helheten</vt:lpstr>
      <vt:lpstr>Vad påvekar kommunens budget?</vt:lpstr>
      <vt:lpstr>Utjämning</vt:lpstr>
      <vt:lpstr>Kostnadsutjämning </vt:lpstr>
      <vt:lpstr>Kostnadsutjämning </vt:lpstr>
      <vt:lpstr>Kostnadsutjämning äldreomsorg</vt:lpstr>
      <vt:lpstr>Kostnadsutjämning äldreomsorg</vt:lpstr>
      <vt:lpstr>Kostnadsutjämning äldreomsorg</vt:lpstr>
      <vt:lpstr>Behovsnivå äldreomsorg, kr/inv, Leksand Källa: Kolada</vt:lpstr>
      <vt:lpstr>Fastighetsavgift </vt:lpstr>
      <vt:lpstr>Befolkningsframskrivning 2033</vt:lpstr>
      <vt:lpstr>Leksand. Källa: Kolada</vt:lpstr>
      <vt:lpstr>Demografisk försörjningskvot. Källa: Kolada</vt:lpstr>
      <vt:lpstr>Kostnader beroende på demografi</vt:lpstr>
      <vt:lpstr>Räkenskapssammandrag</vt:lpstr>
      <vt:lpstr>Nettokostnad egentlig verksamhet, kr/inv, Leksand, värde: 66 561, år: 2023. Källa: Kolada</vt:lpstr>
      <vt:lpstr>Skattekraft kommun, kr/inv, Leksand, värde: 225 779, år: 2024. Källa: Kolada</vt:lpstr>
      <vt:lpstr>Nettokostnad egentlig verksamhet, kr/inv, Leksand, värde: 66 561, år: 2023. Källa: Kolada</vt:lpstr>
      <vt:lpstr>Nettokostnadsavvikelse</vt:lpstr>
      <vt:lpstr>Avvikelse miljoner kronor</vt:lpstr>
      <vt:lpstr>Nettokostnad kr/inv 2024 </vt:lpstr>
      <vt:lpstr>Kommunens resultat</vt:lpstr>
      <vt:lpstr>Invånare 80+ i särskilt boende eller med hemtjänst i ordinärt boende,  andel (%). Källa: Kolada</vt:lpstr>
      <vt:lpstr>Kostnad äldreomsorg, kr/inv 80+. Källa: Kolada</vt:lpstr>
      <vt:lpstr>Befolkningsutveckling 80+</vt:lpstr>
      <vt:lpstr>Invånare 80+ i särskilt boende, andel (%). Källa: Kolada</vt:lpstr>
      <vt:lpstr>PowerPoint-presentation</vt:lpstr>
      <vt:lpstr>Befolkningsframskrivning 2033</vt:lpstr>
      <vt:lpstr>Kostnad äldreomsorg, kr/inv 80+, Källa: Kolada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Inledning omvärldsanalys</dc:title>
  <dc:creator>Samuel Svan</dc:creator>
  <cp:lastModifiedBy>Peo Nordlöf</cp:lastModifiedBy>
  <cp:revision>7</cp:revision>
  <dcterms:created xsi:type="dcterms:W3CDTF">2024-02-13T12:46:10Z</dcterms:created>
  <dcterms:modified xsi:type="dcterms:W3CDTF">2026-05-30T07:53:23Z</dcterms:modified>
</cp:coreProperties>
</file>