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21.svg" ContentType="text/svg+xml"/>
  <Override PartName="/ppt/media/image22.svg" ContentType="text/svg+xml"/>
  <Override PartName="/ppt/media/image23.svg" ContentType="text/svg+xml"/>
  <Override PartName="/ppt/media/image24.svg" ContentType="text/svg+xml"/>
  <Override PartName="/ppt/media/image25.svg" ContentType="text/svg+xml"/>
  <Override PartName="/ppt/media/image26.svg" ContentType="text/svg+xml"/>
  <Override PartName="/ppt/notesSlides/notesSlide6.xml" ContentType="application/vnd.openxmlformats-officedocument.presentationml.notesSlide+xml"/>
  <Override PartName="/ppt/media/image27.svg" ContentType="text/svg+xml"/>
  <Override PartName="/ppt/media/image28.svg" ContentType="text/svg+xml"/>
  <Override PartName="/ppt/media/image29.svg" ContentType="text/svg+xml"/>
  <Override PartName="/ppt/media/image30.svg" ContentType="text/svg+xml"/>
  <Override PartName="/ppt/media/image31.svg" ContentType="text/svg+xml"/>
  <Override PartName="/ppt/media/image32.svg" ContentType="text/svg+xml"/>
  <Override PartName="/ppt/notesSlides/notesSlide7.xml" ContentType="application/vnd.openxmlformats-officedocument.presentationml.notesSlide+xml"/>
  <Override PartName="/ppt/media/image33.svg" ContentType="text/sv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6"/>
  </p:notesMasterIdLst>
  <p:handoutMasterIdLst>
    <p:handoutMasterId r:id="rId37"/>
  </p:handoutMasterIdLst>
  <p:sldIdLst>
    <p:sldId id="276" r:id="rId5"/>
    <p:sldId id="293" r:id="rId6"/>
    <p:sldId id="295" r:id="rId7"/>
    <p:sldId id="296" r:id="rId8"/>
    <p:sldId id="297" r:id="rId9"/>
    <p:sldId id="298" r:id="rId10"/>
    <p:sldId id="299" r:id="rId11"/>
    <p:sldId id="300" r:id="rId12"/>
    <p:sldId id="324" r:id="rId13"/>
    <p:sldId id="325" r:id="rId14"/>
    <p:sldId id="326" r:id="rId15"/>
    <p:sldId id="301" r:id="rId16"/>
    <p:sldId id="321" r:id="rId17"/>
    <p:sldId id="307" r:id="rId18"/>
    <p:sldId id="257" r:id="rId19"/>
    <p:sldId id="308" r:id="rId20"/>
    <p:sldId id="322" r:id="rId21"/>
    <p:sldId id="320" r:id="rId22"/>
    <p:sldId id="309" r:id="rId23"/>
    <p:sldId id="256" r:id="rId24"/>
    <p:sldId id="310" r:id="rId25"/>
    <p:sldId id="258" r:id="rId26"/>
    <p:sldId id="259" r:id="rId27"/>
    <p:sldId id="260" r:id="rId28"/>
    <p:sldId id="319" r:id="rId29"/>
    <p:sldId id="316" r:id="rId30"/>
    <p:sldId id="317" r:id="rId31"/>
    <p:sldId id="278" r:id="rId32"/>
    <p:sldId id="302" r:id="rId33"/>
    <p:sldId id="286" r:id="rId34"/>
    <p:sldId id="323" r:id="rId3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150" d="100"/>
          <a:sy n="150" d="100"/>
        </p:scale>
        <p:origin x="702" y="13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114" d="100"/>
          <a:sy n="114" d="100"/>
        </p:scale>
        <p:origin x="2568"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389DFD-21B2-4A49-A98C-39D448C25E5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F69B7D2-7138-4B5C-BDC3-7656FD8B64E1}">
      <dgm:prSet/>
      <dgm:spPr/>
      <dgm:t>
        <a:bodyPr/>
        <a:lstStyle/>
        <a:p>
          <a:r>
            <a:rPr lang="en-US"/>
            <a:t>Låg nettokostnadsökning 2025 på grund av lägre pensionskostnader </a:t>
          </a:r>
        </a:p>
      </dgm:t>
    </dgm:pt>
    <dgm:pt modelId="{69FFADBD-9D25-46DE-969A-CDC5D9384DA9}" type="parTrans" cxnId="{5BF98ACF-C7C2-47B4-8165-CF30607A1136}">
      <dgm:prSet/>
      <dgm:spPr/>
      <dgm:t>
        <a:bodyPr/>
        <a:lstStyle/>
        <a:p>
          <a:endParaRPr lang="en-US"/>
        </a:p>
      </dgm:t>
    </dgm:pt>
    <dgm:pt modelId="{E1E21032-DFA7-4CF6-AFD9-239F466982A9}" type="sibTrans" cxnId="{5BF98ACF-C7C2-47B4-8165-CF30607A1136}">
      <dgm:prSet/>
      <dgm:spPr/>
      <dgm:t>
        <a:bodyPr/>
        <a:lstStyle/>
        <a:p>
          <a:endParaRPr lang="en-US"/>
        </a:p>
      </dgm:t>
    </dgm:pt>
    <dgm:pt modelId="{F09F2DE2-3B1F-4CB7-A7E2-685746C6A3EE}">
      <dgm:prSet/>
      <dgm:spPr/>
      <dgm:t>
        <a:bodyPr/>
        <a:lstStyle/>
        <a:p>
          <a:r>
            <a:rPr lang="en-US"/>
            <a:t>Det demografiska skiftet påverkar och ger större förändringar – snitt 330 kr/in</a:t>
          </a:r>
        </a:p>
      </dgm:t>
    </dgm:pt>
    <dgm:pt modelId="{0E6141EA-94D8-4544-BC94-714F06434B6F}" type="parTrans" cxnId="{8AC56D27-4623-4A2E-823C-F7A86EA2CA62}">
      <dgm:prSet/>
      <dgm:spPr/>
      <dgm:t>
        <a:bodyPr/>
        <a:lstStyle/>
        <a:p>
          <a:endParaRPr lang="en-US"/>
        </a:p>
      </dgm:t>
    </dgm:pt>
    <dgm:pt modelId="{66C46E63-39C4-409D-9C69-EA82E3738119}" type="sibTrans" cxnId="{8AC56D27-4623-4A2E-823C-F7A86EA2CA62}">
      <dgm:prSet/>
      <dgm:spPr/>
      <dgm:t>
        <a:bodyPr/>
        <a:lstStyle/>
        <a:p>
          <a:endParaRPr lang="en-US"/>
        </a:p>
      </dgm:t>
    </dgm:pt>
    <dgm:pt modelId="{6411463C-CA15-41D5-8329-AF465E9A32AC}">
      <dgm:prSet/>
      <dgm:spPr/>
      <dgm:t>
        <a:bodyPr/>
        <a:lstStyle/>
        <a:p>
          <a:r>
            <a:rPr lang="en-US"/>
            <a:t>Ersättningen för minskande befolkning omsätter allt mer </a:t>
          </a:r>
        </a:p>
      </dgm:t>
    </dgm:pt>
    <dgm:pt modelId="{D3588B04-3D04-40FA-A109-79E87BB12C28}" type="parTrans" cxnId="{7E0B39A0-8105-42E8-871F-3B0A23D41D6D}">
      <dgm:prSet/>
      <dgm:spPr/>
      <dgm:t>
        <a:bodyPr/>
        <a:lstStyle/>
        <a:p>
          <a:endParaRPr lang="en-US"/>
        </a:p>
      </dgm:t>
    </dgm:pt>
    <dgm:pt modelId="{64A32708-14F6-4C79-97C8-338ED676547A}" type="sibTrans" cxnId="{7E0B39A0-8105-42E8-871F-3B0A23D41D6D}">
      <dgm:prSet/>
      <dgm:spPr/>
      <dgm:t>
        <a:bodyPr/>
        <a:lstStyle/>
        <a:p>
          <a:endParaRPr lang="en-US"/>
        </a:p>
      </dgm:t>
    </dgm:pt>
    <dgm:pt modelId="{E1E510B8-F9E4-46C3-A912-3C4329F1C32C}" type="pres">
      <dgm:prSet presAssocID="{96389DFD-21B2-4A49-A98C-39D448C25E56}" presName="root" presStyleCnt="0">
        <dgm:presLayoutVars>
          <dgm:dir/>
          <dgm:resizeHandles val="exact"/>
        </dgm:presLayoutVars>
      </dgm:prSet>
      <dgm:spPr/>
    </dgm:pt>
    <dgm:pt modelId="{5804972E-503B-4D68-B4B8-674858127C94}" type="pres">
      <dgm:prSet presAssocID="{CF69B7D2-7138-4B5C-BDC3-7656FD8B64E1}" presName="compNode" presStyleCnt="0"/>
      <dgm:spPr/>
    </dgm:pt>
    <dgm:pt modelId="{E6A005AD-BB0F-4691-877F-1E659B2E4E64}" type="pres">
      <dgm:prSet presAssocID="{CF69B7D2-7138-4B5C-BDC3-7656FD8B64E1}" presName="bgRect" presStyleLbl="bgShp" presStyleIdx="0" presStyleCnt="3"/>
      <dgm:spPr/>
    </dgm:pt>
    <dgm:pt modelId="{60D56928-4121-4B39-9A5D-44229674CDAB}" type="pres">
      <dgm:prSet presAssocID="{CF69B7D2-7138-4B5C-BDC3-7656FD8B64E1}"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Bock"/>
        </a:ext>
      </dgm:extLst>
    </dgm:pt>
    <dgm:pt modelId="{62E9A5CC-E579-43E0-84BF-C525899D06E9}" type="pres">
      <dgm:prSet presAssocID="{CF69B7D2-7138-4B5C-BDC3-7656FD8B64E1}" presName="spaceRect" presStyleCnt="0"/>
      <dgm:spPr/>
    </dgm:pt>
    <dgm:pt modelId="{41186536-2A74-4E5F-8692-C3273ABB22F3}" type="pres">
      <dgm:prSet presAssocID="{CF69B7D2-7138-4B5C-BDC3-7656FD8B64E1}" presName="parTx" presStyleLbl="revTx" presStyleIdx="0" presStyleCnt="3">
        <dgm:presLayoutVars>
          <dgm:chMax val="0"/>
          <dgm:chPref val="0"/>
        </dgm:presLayoutVars>
      </dgm:prSet>
      <dgm:spPr/>
    </dgm:pt>
    <dgm:pt modelId="{3501DC9E-5DA7-4895-8B8D-78FF88548DDE}" type="pres">
      <dgm:prSet presAssocID="{E1E21032-DFA7-4CF6-AFD9-239F466982A9}" presName="sibTrans" presStyleCnt="0"/>
      <dgm:spPr/>
    </dgm:pt>
    <dgm:pt modelId="{7192D324-4EE2-4A46-8EAF-3031833C3AFC}" type="pres">
      <dgm:prSet presAssocID="{F09F2DE2-3B1F-4CB7-A7E2-685746C6A3EE}" presName="compNode" presStyleCnt="0"/>
      <dgm:spPr/>
    </dgm:pt>
    <dgm:pt modelId="{D9977A5F-A32B-4159-B234-247060A97AE8}" type="pres">
      <dgm:prSet presAssocID="{F09F2DE2-3B1F-4CB7-A7E2-685746C6A3EE}" presName="bgRect" presStyleLbl="bgShp" presStyleIdx="1" presStyleCnt="3"/>
      <dgm:spPr/>
    </dgm:pt>
    <dgm:pt modelId="{750F3484-416E-487C-849C-314808212650}" type="pres">
      <dgm:prSet presAssocID="{F09F2DE2-3B1F-4CB7-A7E2-685746C6A3EE}"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äkare"/>
        </a:ext>
      </dgm:extLst>
    </dgm:pt>
    <dgm:pt modelId="{BAAF0018-2AD3-48CA-927E-C99451F645C2}" type="pres">
      <dgm:prSet presAssocID="{F09F2DE2-3B1F-4CB7-A7E2-685746C6A3EE}" presName="spaceRect" presStyleCnt="0"/>
      <dgm:spPr/>
    </dgm:pt>
    <dgm:pt modelId="{82414FCC-EF9C-4A39-A98B-CA7E07119180}" type="pres">
      <dgm:prSet presAssocID="{F09F2DE2-3B1F-4CB7-A7E2-685746C6A3EE}" presName="parTx" presStyleLbl="revTx" presStyleIdx="1" presStyleCnt="3">
        <dgm:presLayoutVars>
          <dgm:chMax val="0"/>
          <dgm:chPref val="0"/>
        </dgm:presLayoutVars>
      </dgm:prSet>
      <dgm:spPr/>
    </dgm:pt>
    <dgm:pt modelId="{B364A3E2-5D7B-452F-93E9-924E59ECC63F}" type="pres">
      <dgm:prSet presAssocID="{66C46E63-39C4-409D-9C69-EA82E3738119}" presName="sibTrans" presStyleCnt="0"/>
      <dgm:spPr/>
    </dgm:pt>
    <dgm:pt modelId="{FBD7B2F3-A5EC-446A-934F-28F5D7D92909}" type="pres">
      <dgm:prSet presAssocID="{6411463C-CA15-41D5-8329-AF465E9A32AC}" presName="compNode" presStyleCnt="0"/>
      <dgm:spPr/>
    </dgm:pt>
    <dgm:pt modelId="{54303D8E-65F7-4332-AA1C-62A629E488E9}" type="pres">
      <dgm:prSet presAssocID="{6411463C-CA15-41D5-8329-AF465E9A32AC}" presName="bgRect" presStyleLbl="bgShp" presStyleIdx="2" presStyleCnt="3"/>
      <dgm:spPr/>
    </dgm:pt>
    <dgm:pt modelId="{DD748A7F-66B7-4D19-939E-0D8DD825699C}" type="pres">
      <dgm:prSet presAssocID="{6411463C-CA15-41D5-8329-AF465E9A32AC}"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ownward trend"/>
        </a:ext>
      </dgm:extLst>
    </dgm:pt>
    <dgm:pt modelId="{EA50BCAC-7D13-42DC-BE45-3AADB054F1BA}" type="pres">
      <dgm:prSet presAssocID="{6411463C-CA15-41D5-8329-AF465E9A32AC}" presName="spaceRect" presStyleCnt="0"/>
      <dgm:spPr/>
    </dgm:pt>
    <dgm:pt modelId="{C0343EA7-91BF-4458-9653-EF76487C38B0}" type="pres">
      <dgm:prSet presAssocID="{6411463C-CA15-41D5-8329-AF465E9A32AC}" presName="parTx" presStyleLbl="revTx" presStyleIdx="2" presStyleCnt="3">
        <dgm:presLayoutVars>
          <dgm:chMax val="0"/>
          <dgm:chPref val="0"/>
        </dgm:presLayoutVars>
      </dgm:prSet>
      <dgm:spPr/>
    </dgm:pt>
  </dgm:ptLst>
  <dgm:cxnLst>
    <dgm:cxn modelId="{4354A116-3159-401A-A552-89524A0D4472}" type="presOf" srcId="{F09F2DE2-3B1F-4CB7-A7E2-685746C6A3EE}" destId="{82414FCC-EF9C-4A39-A98B-CA7E07119180}" srcOrd="0" destOrd="0" presId="urn:microsoft.com/office/officeart/2018/2/layout/IconVerticalSolidList"/>
    <dgm:cxn modelId="{8AC56D27-4623-4A2E-823C-F7A86EA2CA62}" srcId="{96389DFD-21B2-4A49-A98C-39D448C25E56}" destId="{F09F2DE2-3B1F-4CB7-A7E2-685746C6A3EE}" srcOrd="1" destOrd="0" parTransId="{0E6141EA-94D8-4544-BC94-714F06434B6F}" sibTransId="{66C46E63-39C4-409D-9C69-EA82E3738119}"/>
    <dgm:cxn modelId="{8308E96A-3784-482E-9D56-0C67E0074519}" type="presOf" srcId="{6411463C-CA15-41D5-8329-AF465E9A32AC}" destId="{C0343EA7-91BF-4458-9653-EF76487C38B0}" srcOrd="0" destOrd="0" presId="urn:microsoft.com/office/officeart/2018/2/layout/IconVerticalSolidList"/>
    <dgm:cxn modelId="{7E0B39A0-8105-42E8-871F-3B0A23D41D6D}" srcId="{96389DFD-21B2-4A49-A98C-39D448C25E56}" destId="{6411463C-CA15-41D5-8329-AF465E9A32AC}" srcOrd="2" destOrd="0" parTransId="{D3588B04-3D04-40FA-A109-79E87BB12C28}" sibTransId="{64A32708-14F6-4C79-97C8-338ED676547A}"/>
    <dgm:cxn modelId="{C40074C8-A9B8-4E34-BDB2-C00252381488}" type="presOf" srcId="{96389DFD-21B2-4A49-A98C-39D448C25E56}" destId="{E1E510B8-F9E4-46C3-A912-3C4329F1C32C}" srcOrd="0" destOrd="0" presId="urn:microsoft.com/office/officeart/2018/2/layout/IconVerticalSolidList"/>
    <dgm:cxn modelId="{5BF98ACF-C7C2-47B4-8165-CF30607A1136}" srcId="{96389DFD-21B2-4A49-A98C-39D448C25E56}" destId="{CF69B7D2-7138-4B5C-BDC3-7656FD8B64E1}" srcOrd="0" destOrd="0" parTransId="{69FFADBD-9D25-46DE-969A-CDC5D9384DA9}" sibTransId="{E1E21032-DFA7-4CF6-AFD9-239F466982A9}"/>
    <dgm:cxn modelId="{E0EEBDD3-8C2E-4804-8ED5-FD82A9CC0AD2}" type="presOf" srcId="{CF69B7D2-7138-4B5C-BDC3-7656FD8B64E1}" destId="{41186536-2A74-4E5F-8692-C3273ABB22F3}" srcOrd="0" destOrd="0" presId="urn:microsoft.com/office/officeart/2018/2/layout/IconVerticalSolidList"/>
    <dgm:cxn modelId="{2FD7F766-14F8-4247-91B6-91DF372CA4B0}" type="presParOf" srcId="{E1E510B8-F9E4-46C3-A912-3C4329F1C32C}" destId="{5804972E-503B-4D68-B4B8-674858127C94}" srcOrd="0" destOrd="0" presId="urn:microsoft.com/office/officeart/2018/2/layout/IconVerticalSolidList"/>
    <dgm:cxn modelId="{A5804C87-CA88-4139-93F8-19DD4DAC371D}" type="presParOf" srcId="{5804972E-503B-4D68-B4B8-674858127C94}" destId="{E6A005AD-BB0F-4691-877F-1E659B2E4E64}" srcOrd="0" destOrd="0" presId="urn:microsoft.com/office/officeart/2018/2/layout/IconVerticalSolidList"/>
    <dgm:cxn modelId="{B2323D9D-9FA1-46DB-96B8-4733813F15C4}" type="presParOf" srcId="{5804972E-503B-4D68-B4B8-674858127C94}" destId="{60D56928-4121-4B39-9A5D-44229674CDAB}" srcOrd="1" destOrd="0" presId="urn:microsoft.com/office/officeart/2018/2/layout/IconVerticalSolidList"/>
    <dgm:cxn modelId="{A3E48AAA-F2D5-417B-874C-679B03FC2F35}" type="presParOf" srcId="{5804972E-503B-4D68-B4B8-674858127C94}" destId="{62E9A5CC-E579-43E0-84BF-C525899D06E9}" srcOrd="2" destOrd="0" presId="urn:microsoft.com/office/officeart/2018/2/layout/IconVerticalSolidList"/>
    <dgm:cxn modelId="{CBB901AE-F4BF-4D20-9E7F-A4B958B24A64}" type="presParOf" srcId="{5804972E-503B-4D68-B4B8-674858127C94}" destId="{41186536-2A74-4E5F-8692-C3273ABB22F3}" srcOrd="3" destOrd="0" presId="urn:microsoft.com/office/officeart/2018/2/layout/IconVerticalSolidList"/>
    <dgm:cxn modelId="{A6BA5D74-6E4E-4586-8CD5-980925244F1C}" type="presParOf" srcId="{E1E510B8-F9E4-46C3-A912-3C4329F1C32C}" destId="{3501DC9E-5DA7-4895-8B8D-78FF88548DDE}" srcOrd="1" destOrd="0" presId="urn:microsoft.com/office/officeart/2018/2/layout/IconVerticalSolidList"/>
    <dgm:cxn modelId="{3AA0941D-29E8-4D79-92EB-39A96D3D56E5}" type="presParOf" srcId="{E1E510B8-F9E4-46C3-A912-3C4329F1C32C}" destId="{7192D324-4EE2-4A46-8EAF-3031833C3AFC}" srcOrd="2" destOrd="0" presId="urn:microsoft.com/office/officeart/2018/2/layout/IconVerticalSolidList"/>
    <dgm:cxn modelId="{3B7AF1E1-E3C2-45E3-99AE-2F5FE2DEE725}" type="presParOf" srcId="{7192D324-4EE2-4A46-8EAF-3031833C3AFC}" destId="{D9977A5F-A32B-4159-B234-247060A97AE8}" srcOrd="0" destOrd="0" presId="urn:microsoft.com/office/officeart/2018/2/layout/IconVerticalSolidList"/>
    <dgm:cxn modelId="{4E14A4F1-7F05-47CC-837C-3DDF1CBA8507}" type="presParOf" srcId="{7192D324-4EE2-4A46-8EAF-3031833C3AFC}" destId="{750F3484-416E-487C-849C-314808212650}" srcOrd="1" destOrd="0" presId="urn:microsoft.com/office/officeart/2018/2/layout/IconVerticalSolidList"/>
    <dgm:cxn modelId="{DA68DE81-962D-4521-B42B-96212815C5AF}" type="presParOf" srcId="{7192D324-4EE2-4A46-8EAF-3031833C3AFC}" destId="{BAAF0018-2AD3-48CA-927E-C99451F645C2}" srcOrd="2" destOrd="0" presId="urn:microsoft.com/office/officeart/2018/2/layout/IconVerticalSolidList"/>
    <dgm:cxn modelId="{AF87E1A0-588C-48F0-934B-19FCAEE192D9}" type="presParOf" srcId="{7192D324-4EE2-4A46-8EAF-3031833C3AFC}" destId="{82414FCC-EF9C-4A39-A98B-CA7E07119180}" srcOrd="3" destOrd="0" presId="urn:microsoft.com/office/officeart/2018/2/layout/IconVerticalSolidList"/>
    <dgm:cxn modelId="{DD2B0254-56E8-4C13-BD08-C0AD7E3C4EC6}" type="presParOf" srcId="{E1E510B8-F9E4-46C3-A912-3C4329F1C32C}" destId="{B364A3E2-5D7B-452F-93E9-924E59ECC63F}" srcOrd="3" destOrd="0" presId="urn:microsoft.com/office/officeart/2018/2/layout/IconVerticalSolidList"/>
    <dgm:cxn modelId="{32782287-00B8-48BC-97CB-F30554597E81}" type="presParOf" srcId="{E1E510B8-F9E4-46C3-A912-3C4329F1C32C}" destId="{FBD7B2F3-A5EC-446A-934F-28F5D7D92909}" srcOrd="4" destOrd="0" presId="urn:microsoft.com/office/officeart/2018/2/layout/IconVerticalSolidList"/>
    <dgm:cxn modelId="{95A0C497-924D-4234-B61E-64E829A9136E}" type="presParOf" srcId="{FBD7B2F3-A5EC-446A-934F-28F5D7D92909}" destId="{54303D8E-65F7-4332-AA1C-62A629E488E9}" srcOrd="0" destOrd="0" presId="urn:microsoft.com/office/officeart/2018/2/layout/IconVerticalSolidList"/>
    <dgm:cxn modelId="{D60EF392-8352-4DD8-B3E7-6D01197C3E55}" type="presParOf" srcId="{FBD7B2F3-A5EC-446A-934F-28F5D7D92909}" destId="{DD748A7F-66B7-4D19-939E-0D8DD825699C}" srcOrd="1" destOrd="0" presId="urn:microsoft.com/office/officeart/2018/2/layout/IconVerticalSolidList"/>
    <dgm:cxn modelId="{5238F825-7567-4715-A139-B026323CAE4E}" type="presParOf" srcId="{FBD7B2F3-A5EC-446A-934F-28F5D7D92909}" destId="{EA50BCAC-7D13-42DC-BE45-3AADB054F1BA}" srcOrd="2" destOrd="0" presId="urn:microsoft.com/office/officeart/2018/2/layout/IconVerticalSolidList"/>
    <dgm:cxn modelId="{4203F525-FE0D-439C-8E87-962FFECC85AE}" type="presParOf" srcId="{FBD7B2F3-A5EC-446A-934F-28F5D7D92909}" destId="{C0343EA7-91BF-4458-9653-EF76487C38B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005AD-BB0F-4691-877F-1E659B2E4E64}">
      <dsp:nvSpPr>
        <dsp:cNvPr id="0" name=""/>
        <dsp:cNvSpPr/>
      </dsp:nvSpPr>
      <dsp:spPr>
        <a:xfrm>
          <a:off x="0" y="469"/>
          <a:ext cx="11291888" cy="10996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D56928-4121-4B39-9A5D-44229674CDAB}">
      <dsp:nvSpPr>
        <dsp:cNvPr id="0" name=""/>
        <dsp:cNvSpPr/>
      </dsp:nvSpPr>
      <dsp:spPr>
        <a:xfrm>
          <a:off x="332641" y="247889"/>
          <a:ext cx="604803" cy="60480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186536-2A74-4E5F-8692-C3273ABB22F3}">
      <dsp:nvSpPr>
        <dsp:cNvPr id="0" name=""/>
        <dsp:cNvSpPr/>
      </dsp:nvSpPr>
      <dsp:spPr>
        <a:xfrm>
          <a:off x="1270086" y="469"/>
          <a:ext cx="10021801" cy="1099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379" tIns="116379" rIns="116379" bIns="116379" numCol="1" spcCol="1270" anchor="ctr" anchorCtr="0">
          <a:noAutofit/>
        </a:bodyPr>
        <a:lstStyle/>
        <a:p>
          <a:pPr marL="0" lvl="0" indent="0" algn="l" defTabSz="1111250">
            <a:lnSpc>
              <a:spcPct val="90000"/>
            </a:lnSpc>
            <a:spcBef>
              <a:spcPct val="0"/>
            </a:spcBef>
            <a:spcAft>
              <a:spcPct val="35000"/>
            </a:spcAft>
            <a:buNone/>
          </a:pPr>
          <a:r>
            <a:rPr lang="en-US" sz="2500" kern="1200"/>
            <a:t>Låg nettokostnadsökning 2025 på grund av lägre pensionskostnader </a:t>
          </a:r>
        </a:p>
      </dsp:txBody>
      <dsp:txXfrm>
        <a:off x="1270086" y="469"/>
        <a:ext cx="10021801" cy="1099642"/>
      </dsp:txXfrm>
    </dsp:sp>
    <dsp:sp modelId="{D9977A5F-A32B-4159-B234-247060A97AE8}">
      <dsp:nvSpPr>
        <dsp:cNvPr id="0" name=""/>
        <dsp:cNvSpPr/>
      </dsp:nvSpPr>
      <dsp:spPr>
        <a:xfrm>
          <a:off x="0" y="1375022"/>
          <a:ext cx="11291888" cy="10996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0F3484-416E-487C-849C-314808212650}">
      <dsp:nvSpPr>
        <dsp:cNvPr id="0" name=""/>
        <dsp:cNvSpPr/>
      </dsp:nvSpPr>
      <dsp:spPr>
        <a:xfrm>
          <a:off x="332641" y="1622441"/>
          <a:ext cx="604803" cy="60480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414FCC-EF9C-4A39-A98B-CA7E07119180}">
      <dsp:nvSpPr>
        <dsp:cNvPr id="0" name=""/>
        <dsp:cNvSpPr/>
      </dsp:nvSpPr>
      <dsp:spPr>
        <a:xfrm>
          <a:off x="1270086" y="1375022"/>
          <a:ext cx="10021801" cy="1099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379" tIns="116379" rIns="116379" bIns="116379" numCol="1" spcCol="1270" anchor="ctr" anchorCtr="0">
          <a:noAutofit/>
        </a:bodyPr>
        <a:lstStyle/>
        <a:p>
          <a:pPr marL="0" lvl="0" indent="0" algn="l" defTabSz="1111250">
            <a:lnSpc>
              <a:spcPct val="90000"/>
            </a:lnSpc>
            <a:spcBef>
              <a:spcPct val="0"/>
            </a:spcBef>
            <a:spcAft>
              <a:spcPct val="35000"/>
            </a:spcAft>
            <a:buNone/>
          </a:pPr>
          <a:r>
            <a:rPr lang="en-US" sz="2500" kern="1200"/>
            <a:t>Det demografiska skiftet påverkar och ger större förändringar – snitt 330 kr/in</a:t>
          </a:r>
        </a:p>
      </dsp:txBody>
      <dsp:txXfrm>
        <a:off x="1270086" y="1375022"/>
        <a:ext cx="10021801" cy="1099642"/>
      </dsp:txXfrm>
    </dsp:sp>
    <dsp:sp modelId="{54303D8E-65F7-4332-AA1C-62A629E488E9}">
      <dsp:nvSpPr>
        <dsp:cNvPr id="0" name=""/>
        <dsp:cNvSpPr/>
      </dsp:nvSpPr>
      <dsp:spPr>
        <a:xfrm>
          <a:off x="0" y="2749575"/>
          <a:ext cx="11291888" cy="10996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748A7F-66B7-4D19-939E-0D8DD825699C}">
      <dsp:nvSpPr>
        <dsp:cNvPr id="0" name=""/>
        <dsp:cNvSpPr/>
      </dsp:nvSpPr>
      <dsp:spPr>
        <a:xfrm>
          <a:off x="332641" y="2996994"/>
          <a:ext cx="604803" cy="60480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343EA7-91BF-4458-9653-EF76487C38B0}">
      <dsp:nvSpPr>
        <dsp:cNvPr id="0" name=""/>
        <dsp:cNvSpPr/>
      </dsp:nvSpPr>
      <dsp:spPr>
        <a:xfrm>
          <a:off x="1270086" y="2749575"/>
          <a:ext cx="10021801" cy="1099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379" tIns="116379" rIns="116379" bIns="116379" numCol="1" spcCol="1270" anchor="ctr" anchorCtr="0">
          <a:noAutofit/>
        </a:bodyPr>
        <a:lstStyle/>
        <a:p>
          <a:pPr marL="0" lvl="0" indent="0" algn="l" defTabSz="1111250">
            <a:lnSpc>
              <a:spcPct val="90000"/>
            </a:lnSpc>
            <a:spcBef>
              <a:spcPct val="0"/>
            </a:spcBef>
            <a:spcAft>
              <a:spcPct val="35000"/>
            </a:spcAft>
            <a:buNone/>
          </a:pPr>
          <a:r>
            <a:rPr lang="en-US" sz="2500" kern="1200"/>
            <a:t>Ersättningen för minskande befolkning omsätter allt mer </a:t>
          </a:r>
        </a:p>
      </dsp:txBody>
      <dsp:txXfrm>
        <a:off x="1270086" y="2749575"/>
        <a:ext cx="10021801" cy="109964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44144003-08B8-D2F9-BEE1-1BE984EF51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C241FCD4-BC39-D7C7-B76A-55CACF7AE71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847A3D-1E1A-453E-96C3-AA0B65EBE1EB}" type="datetimeFigureOut">
              <a:rPr lang="sv-SE" smtClean="0"/>
              <a:t>2026-05-30</a:t>
            </a:fld>
            <a:endParaRPr lang="sv-SE"/>
          </a:p>
        </p:txBody>
      </p:sp>
      <p:sp>
        <p:nvSpPr>
          <p:cNvPr id="4" name="Platshållare för sidfot 3">
            <a:extLst>
              <a:ext uri="{FF2B5EF4-FFF2-40B4-BE49-F238E27FC236}">
                <a16:creationId xmlns:a16="http://schemas.microsoft.com/office/drawing/2014/main" id="{C5B385E6-510B-27D3-DF2F-E8B7437182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2AFAAA7C-7054-C913-48BB-FF26BA12E4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0A332B-459D-4A47-B207-2583E458DA87}" type="slidenum">
              <a:rPr lang="sv-SE" smtClean="0"/>
              <a:t>‹#›</a:t>
            </a:fld>
            <a:endParaRPr lang="sv-SE"/>
          </a:p>
        </p:txBody>
      </p:sp>
    </p:spTree>
    <p:extLst>
      <p:ext uri="{BB962C8B-B14F-4D97-AF65-F5344CB8AC3E}">
        <p14:creationId xmlns:p14="http://schemas.microsoft.com/office/powerpoint/2010/main" val="258695427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19BFC7-20ED-4045-9233-CA42A0154AB0}" type="datetimeFigureOut">
              <a:rPr lang="sv-SE" smtClean="0"/>
              <a:t>2026-05-30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E307B-97BF-4447-A770-0E2D830599ED}" type="slidenum">
              <a:rPr lang="sv-SE" smtClean="0"/>
              <a:t>‹#›</a:t>
            </a:fld>
            <a:endParaRPr lang="sv-SE"/>
          </a:p>
        </p:txBody>
      </p:sp>
    </p:spTree>
    <p:extLst>
      <p:ext uri="{BB962C8B-B14F-4D97-AF65-F5344CB8AC3E}">
        <p14:creationId xmlns:p14="http://schemas.microsoft.com/office/powerpoint/2010/main" val="3458859233"/>
      </p:ext>
    </p:extLst>
  </p:cSld>
  <p:clrMap bg1="lt1" tx1="dk1" bg2="lt2" tx2="dk2" accent1="accent1" accent2="accent2" accent3="accent3" accent4="accent4" accent5="accent5" accent6="accent6" hlink="hlink" folHlink="folHlink"/>
  <p:notesStyle>
    <a:lvl1pPr marL="176213" indent="-176213"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360363" indent="-1841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536575" indent="-176213"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720725" indent="-1841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896938" indent="-176213"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0BE307B-97BF-4447-A770-0E2D830599ED}" type="slidenum">
              <a:rPr lang="sv-SE" smtClean="0"/>
              <a:t>1</a:t>
            </a:fld>
            <a:endParaRPr lang="sv-SE"/>
          </a:p>
        </p:txBody>
      </p:sp>
    </p:spTree>
    <p:extLst>
      <p:ext uri="{BB962C8B-B14F-4D97-AF65-F5344CB8AC3E}">
        <p14:creationId xmlns:p14="http://schemas.microsoft.com/office/powerpoint/2010/main" val="1779923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140 dollar per fat skulle ge en inflation på 5% i Sverige och 8 %  i euroområdet. ECB –förväntas höja räntan i juni </a:t>
            </a:r>
          </a:p>
        </p:txBody>
      </p:sp>
      <p:sp>
        <p:nvSpPr>
          <p:cNvPr id="4" name="Platshållare för bildnummer 3"/>
          <p:cNvSpPr>
            <a:spLocks noGrp="1"/>
          </p:cNvSpPr>
          <p:nvPr>
            <p:ph type="sldNum" sz="quarter" idx="5"/>
          </p:nvPr>
        </p:nvSpPr>
        <p:spPr/>
        <p:txBody>
          <a:bodyPr/>
          <a:lstStyle/>
          <a:p>
            <a:fld id="{F0BE307B-97BF-4447-A770-0E2D830599ED}" type="slidenum">
              <a:rPr lang="sv-SE" smtClean="0"/>
              <a:t>5</a:t>
            </a:fld>
            <a:endParaRPr lang="sv-SE"/>
          </a:p>
        </p:txBody>
      </p:sp>
    </p:spTree>
    <p:extLst>
      <p:ext uri="{BB962C8B-B14F-4D97-AF65-F5344CB8AC3E}">
        <p14:creationId xmlns:p14="http://schemas.microsoft.com/office/powerpoint/2010/main" val="2666817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Leksand ser vi ännu inte möjlighet att minska kostnaderna inom utbildning, dels för att minskningen inte är så stor ännu, men även genom att kommunen har uppdämda investeringsbehov inom våra skolor</a:t>
            </a:r>
          </a:p>
        </p:txBody>
      </p:sp>
      <p:sp>
        <p:nvSpPr>
          <p:cNvPr id="4" name="Platshållare för bildnummer 3"/>
          <p:cNvSpPr>
            <a:spLocks noGrp="1"/>
          </p:cNvSpPr>
          <p:nvPr>
            <p:ph type="sldNum" sz="quarter" idx="5"/>
          </p:nvPr>
        </p:nvSpPr>
        <p:spPr/>
        <p:txBody>
          <a:bodyPr/>
          <a:lstStyle/>
          <a:p>
            <a:fld id="{F0BE307B-97BF-4447-A770-0E2D830599ED}" type="slidenum">
              <a:rPr lang="sv-SE" smtClean="0"/>
              <a:t>9</a:t>
            </a:fld>
            <a:endParaRPr lang="sv-SE"/>
          </a:p>
        </p:txBody>
      </p:sp>
    </p:spTree>
    <p:extLst>
      <p:ext uri="{BB962C8B-B14F-4D97-AF65-F5344CB8AC3E}">
        <p14:creationId xmlns:p14="http://schemas.microsoft.com/office/powerpoint/2010/main" val="1717626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Utmaningar redan innan den reala nedgången med den demografiska omställningen – nu än större krav på </a:t>
            </a:r>
            <a:r>
              <a:rPr lang="sv-SE" dirty="0" err="1"/>
              <a:t>kommunenerna</a:t>
            </a:r>
            <a:r>
              <a:rPr lang="sv-SE" dirty="0"/>
              <a:t>. </a:t>
            </a:r>
          </a:p>
        </p:txBody>
      </p:sp>
      <p:sp>
        <p:nvSpPr>
          <p:cNvPr id="4" name="Platshållare för bildnummer 3"/>
          <p:cNvSpPr>
            <a:spLocks noGrp="1"/>
          </p:cNvSpPr>
          <p:nvPr>
            <p:ph type="sldNum" sz="quarter" idx="5"/>
          </p:nvPr>
        </p:nvSpPr>
        <p:spPr/>
        <p:txBody>
          <a:bodyPr/>
          <a:lstStyle/>
          <a:p>
            <a:fld id="{F0BE307B-97BF-4447-A770-0E2D830599ED}" type="slidenum">
              <a:rPr lang="sv-SE" smtClean="0"/>
              <a:t>10</a:t>
            </a:fld>
            <a:endParaRPr lang="sv-SE"/>
          </a:p>
        </p:txBody>
      </p:sp>
    </p:spTree>
    <p:extLst>
      <p:ext uri="{BB962C8B-B14F-4D97-AF65-F5344CB8AC3E}">
        <p14:creationId xmlns:p14="http://schemas.microsoft.com/office/powerpoint/2010/main" val="2572949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ligger under jämförbara kommuner i princip varje år. Jämfört med riket har resultatet per kommuninvånare vara varit ca 50%, men även betydligt under snittet i Dalarna, Kommuner med besöksnäring och kommuner i </a:t>
            </a:r>
            <a:r>
              <a:rPr lang="sv-SE"/>
              <a:t>motsvarande storlek. </a:t>
            </a:r>
            <a:endParaRPr lang="sv-SE" dirty="0"/>
          </a:p>
        </p:txBody>
      </p:sp>
      <p:sp>
        <p:nvSpPr>
          <p:cNvPr id="4" name="Platshållare för bildnummer 3"/>
          <p:cNvSpPr>
            <a:spLocks noGrp="1"/>
          </p:cNvSpPr>
          <p:nvPr>
            <p:ph type="sldNum" sz="quarter" idx="5"/>
          </p:nvPr>
        </p:nvSpPr>
        <p:spPr/>
        <p:txBody>
          <a:bodyPr/>
          <a:lstStyle/>
          <a:p>
            <a:fld id="{F0BE307B-97BF-4447-A770-0E2D830599ED}" type="slidenum">
              <a:rPr lang="sv-SE" smtClean="0"/>
              <a:t>11</a:t>
            </a:fld>
            <a:endParaRPr lang="sv-SE"/>
          </a:p>
        </p:txBody>
      </p:sp>
    </p:spTree>
    <p:extLst>
      <p:ext uri="{BB962C8B-B14F-4D97-AF65-F5344CB8AC3E}">
        <p14:creationId xmlns:p14="http://schemas.microsoft.com/office/powerpoint/2010/main" val="1000393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Relativt sett låga kostnader, men behoven i Leksand förväntas vara ännu lägre vilket innebär att kommunen har en hög nettokostnadsavvikelse. </a:t>
            </a:r>
          </a:p>
        </p:txBody>
      </p:sp>
      <p:sp>
        <p:nvSpPr>
          <p:cNvPr id="4" name="Platshållare för bildnummer 3"/>
          <p:cNvSpPr>
            <a:spLocks noGrp="1"/>
          </p:cNvSpPr>
          <p:nvPr>
            <p:ph type="sldNum" sz="quarter" idx="5"/>
          </p:nvPr>
        </p:nvSpPr>
        <p:spPr/>
        <p:txBody>
          <a:bodyPr/>
          <a:lstStyle/>
          <a:p>
            <a:fld id="{F0BE307B-97BF-4447-A770-0E2D830599ED}" type="slidenum">
              <a:rPr lang="sv-SE" smtClean="0"/>
              <a:t>21</a:t>
            </a:fld>
            <a:endParaRPr lang="sv-SE"/>
          </a:p>
        </p:txBody>
      </p:sp>
    </p:spTree>
    <p:extLst>
      <p:ext uri="{BB962C8B-B14F-4D97-AF65-F5344CB8AC3E}">
        <p14:creationId xmlns:p14="http://schemas.microsoft.com/office/powerpoint/2010/main" val="3037479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Skulle behoven i Leksand värderas på samma nivå i ex Vansbro skulle den förväntade nettokostnaden för Leksands äldreomsorg vara ca 14 miljoner högre per är.</a:t>
            </a:r>
          </a:p>
        </p:txBody>
      </p:sp>
      <p:sp>
        <p:nvSpPr>
          <p:cNvPr id="4" name="Platshållare för bildnummer 3"/>
          <p:cNvSpPr>
            <a:spLocks noGrp="1"/>
          </p:cNvSpPr>
          <p:nvPr>
            <p:ph type="sldNum" sz="quarter" idx="5"/>
          </p:nvPr>
        </p:nvSpPr>
        <p:spPr/>
        <p:txBody>
          <a:bodyPr/>
          <a:lstStyle/>
          <a:p>
            <a:fld id="{F0BE307B-97BF-4447-A770-0E2D830599ED}" type="slidenum">
              <a:rPr lang="sv-SE" smtClean="0"/>
              <a:t>27</a:t>
            </a:fld>
            <a:endParaRPr lang="sv-SE"/>
          </a:p>
        </p:txBody>
      </p:sp>
    </p:spTree>
    <p:extLst>
      <p:ext uri="{BB962C8B-B14F-4D97-AF65-F5344CB8AC3E}">
        <p14:creationId xmlns:p14="http://schemas.microsoft.com/office/powerpoint/2010/main" val="4271727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E3808B-99D8-6880-B2DA-BBF96B32A99F}"/>
              </a:ext>
            </a:extLst>
          </p:cNvPr>
          <p:cNvSpPr>
            <a:spLocks noGrp="1"/>
          </p:cNvSpPr>
          <p:nvPr>
            <p:ph type="ctrTitle" hasCustomPrompt="1"/>
          </p:nvPr>
        </p:nvSpPr>
        <p:spPr>
          <a:xfrm>
            <a:off x="444500" y="1209680"/>
            <a:ext cx="11291888" cy="2105024"/>
          </a:xfrm>
        </p:spPr>
        <p:txBody>
          <a:bodyPr anchor="b"/>
          <a:lstStyle>
            <a:lvl1pPr algn="ctr">
              <a:defRPr sz="6000"/>
            </a:lvl1pPr>
          </a:lstStyle>
          <a:p>
            <a:r>
              <a:rPr lang="sv-SE" dirty="0"/>
              <a:t>Rubrik</a:t>
            </a:r>
          </a:p>
        </p:txBody>
      </p:sp>
      <p:sp>
        <p:nvSpPr>
          <p:cNvPr id="3" name="Underrubrik 2">
            <a:extLst>
              <a:ext uri="{FF2B5EF4-FFF2-40B4-BE49-F238E27FC236}">
                <a16:creationId xmlns:a16="http://schemas.microsoft.com/office/drawing/2014/main" id="{34CB2532-4C98-BA76-369B-CE2FF10DB1D7}"/>
              </a:ext>
            </a:extLst>
          </p:cNvPr>
          <p:cNvSpPr>
            <a:spLocks noGrp="1"/>
          </p:cNvSpPr>
          <p:nvPr>
            <p:ph type="subTitle" idx="1" hasCustomPrompt="1"/>
          </p:nvPr>
        </p:nvSpPr>
        <p:spPr>
          <a:xfrm>
            <a:off x="444500" y="3614744"/>
            <a:ext cx="11291888" cy="1440000"/>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2756C4A8-C072-0675-7A4E-57F843E77951}"/>
              </a:ext>
            </a:extLst>
          </p:cNvPr>
          <p:cNvSpPr>
            <a:spLocks noGrp="1"/>
          </p:cNvSpPr>
          <p:nvPr>
            <p:ph type="dt" sz="half" idx="10"/>
          </p:nvPr>
        </p:nvSpPr>
        <p:spPr/>
        <p:txBody>
          <a:bodyPr/>
          <a:lstStyle/>
          <a:p>
            <a:fld id="{AD1C94BA-8CA1-43E9-846F-A1C05F12182D}" type="datetime1">
              <a:rPr lang="sv-SE" smtClean="0"/>
              <a:t>2026-05-30</a:t>
            </a:fld>
            <a:endParaRPr lang="sv-SE"/>
          </a:p>
        </p:txBody>
      </p:sp>
      <p:sp>
        <p:nvSpPr>
          <p:cNvPr id="5" name="Platshållare för sidfot 4">
            <a:extLst>
              <a:ext uri="{FF2B5EF4-FFF2-40B4-BE49-F238E27FC236}">
                <a16:creationId xmlns:a16="http://schemas.microsoft.com/office/drawing/2014/main" id="{A24DEC1B-241F-9498-D597-747AF297151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41EC771-122C-AEA4-361B-90D9FA1D0E12}"/>
              </a:ext>
            </a:extLst>
          </p:cNvPr>
          <p:cNvSpPr>
            <a:spLocks noGrp="1"/>
          </p:cNvSpPr>
          <p:nvPr>
            <p:ph type="sldNum" sz="quarter" idx="12"/>
          </p:nvPr>
        </p:nvSpPr>
        <p:spPr/>
        <p:txBody>
          <a:bodyPr/>
          <a:lstStyle/>
          <a:p>
            <a:fld id="{655E820F-A968-4FCB-8F7B-574C087D0881}" type="slidenum">
              <a:rPr lang="sv-SE" smtClean="0"/>
              <a:t>‹#›</a:t>
            </a:fld>
            <a:endParaRPr lang="sv-SE"/>
          </a:p>
        </p:txBody>
      </p:sp>
    </p:spTree>
    <p:extLst>
      <p:ext uri="{BB962C8B-B14F-4D97-AF65-F5344CB8AC3E}">
        <p14:creationId xmlns:p14="http://schemas.microsoft.com/office/powerpoint/2010/main" val="47747354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6533111-DD6A-51B6-CCA7-0650BD020E42}"/>
              </a:ext>
            </a:extLst>
          </p:cNvPr>
          <p:cNvSpPr>
            <a:spLocks noGrp="1"/>
          </p:cNvSpPr>
          <p:nvPr>
            <p:ph type="dt" sz="half" idx="10"/>
          </p:nvPr>
        </p:nvSpPr>
        <p:spPr/>
        <p:txBody>
          <a:bodyPr/>
          <a:lstStyle/>
          <a:p>
            <a:fld id="{8C5902A6-0531-42A3-83FC-DD42D9FA439F}" type="datetime1">
              <a:rPr lang="sv-SE" smtClean="0"/>
              <a:t>2026-05-30</a:t>
            </a:fld>
            <a:endParaRPr lang="sv-SE"/>
          </a:p>
        </p:txBody>
      </p:sp>
      <p:sp>
        <p:nvSpPr>
          <p:cNvPr id="3" name="Platshållare för sidfot 2">
            <a:extLst>
              <a:ext uri="{FF2B5EF4-FFF2-40B4-BE49-F238E27FC236}">
                <a16:creationId xmlns:a16="http://schemas.microsoft.com/office/drawing/2014/main" id="{1289DFC0-073F-75EA-44BE-0B5DAC0BFB1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C3A1E7-07C9-80DB-8961-E7E02C774A4C}"/>
              </a:ext>
            </a:extLst>
          </p:cNvPr>
          <p:cNvSpPr>
            <a:spLocks noGrp="1"/>
          </p:cNvSpPr>
          <p:nvPr>
            <p:ph type="sldNum" sz="quarter" idx="12"/>
          </p:nvPr>
        </p:nvSpPr>
        <p:spPr/>
        <p:txBody>
          <a:bodyPr/>
          <a:lstStyle/>
          <a:p>
            <a:fld id="{655E820F-A968-4FCB-8F7B-574C087D0881}" type="slidenum">
              <a:rPr lang="sv-SE" smtClean="0"/>
              <a:t>‹#›</a:t>
            </a:fld>
            <a:endParaRPr lang="sv-SE"/>
          </a:p>
        </p:txBody>
      </p:sp>
    </p:spTree>
    <p:extLst>
      <p:ext uri="{BB962C8B-B14F-4D97-AF65-F5344CB8AC3E}">
        <p14:creationId xmlns:p14="http://schemas.microsoft.com/office/powerpoint/2010/main" val="113108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Avslutnin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BBF2E43-7577-D47B-7C6E-5FBEF39D1B17}"/>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datum 1">
            <a:extLst>
              <a:ext uri="{FF2B5EF4-FFF2-40B4-BE49-F238E27FC236}">
                <a16:creationId xmlns:a16="http://schemas.microsoft.com/office/drawing/2014/main" id="{C6533111-DD6A-51B6-CCA7-0650BD020E42}"/>
              </a:ext>
            </a:extLst>
          </p:cNvPr>
          <p:cNvSpPr>
            <a:spLocks noGrp="1"/>
          </p:cNvSpPr>
          <p:nvPr>
            <p:ph type="dt" sz="half" idx="10"/>
          </p:nvPr>
        </p:nvSpPr>
        <p:spPr/>
        <p:txBody>
          <a:bodyPr/>
          <a:lstStyle/>
          <a:p>
            <a:fld id="{8C5902A6-0531-42A3-83FC-DD42D9FA439F}" type="datetime1">
              <a:rPr lang="sv-SE" smtClean="0"/>
              <a:t>2026-05-30</a:t>
            </a:fld>
            <a:endParaRPr lang="sv-SE"/>
          </a:p>
        </p:txBody>
      </p:sp>
      <p:sp>
        <p:nvSpPr>
          <p:cNvPr id="3" name="Platshållare för sidfot 2">
            <a:extLst>
              <a:ext uri="{FF2B5EF4-FFF2-40B4-BE49-F238E27FC236}">
                <a16:creationId xmlns:a16="http://schemas.microsoft.com/office/drawing/2014/main" id="{1289DFC0-073F-75EA-44BE-0B5DAC0BFB1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C3A1E7-07C9-80DB-8961-E7E02C774A4C}"/>
              </a:ext>
            </a:extLst>
          </p:cNvPr>
          <p:cNvSpPr>
            <a:spLocks noGrp="1"/>
          </p:cNvSpPr>
          <p:nvPr>
            <p:ph type="sldNum" sz="quarter" idx="12"/>
          </p:nvPr>
        </p:nvSpPr>
        <p:spPr/>
        <p:txBody>
          <a:bodyPr/>
          <a:lstStyle/>
          <a:p>
            <a:fld id="{655E820F-A968-4FCB-8F7B-574C087D0881}" type="slidenum">
              <a:rPr lang="sv-SE" smtClean="0"/>
              <a:t>‹#›</a:t>
            </a:fld>
            <a:endParaRPr lang="sv-SE"/>
          </a:p>
        </p:txBody>
      </p:sp>
      <p:pic>
        <p:nvPicPr>
          <p:cNvPr id="5" name="Bildobjekt 4" descr="En bild som visar svart, mörker&#10;&#10;Automatiskt genererad beskrivning">
            <a:extLst>
              <a:ext uri="{FF2B5EF4-FFF2-40B4-BE49-F238E27FC236}">
                <a16:creationId xmlns:a16="http://schemas.microsoft.com/office/drawing/2014/main" id="{C0EBD792-482F-0BF4-AEEF-C322A7AAB03C}"/>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4286393" y="2287236"/>
            <a:ext cx="3619213" cy="1852379"/>
          </a:xfrm>
          <a:prstGeom prst="rect">
            <a:avLst/>
          </a:prstGeom>
        </p:spPr>
      </p:pic>
    </p:spTree>
    <p:extLst>
      <p:ext uri="{BB962C8B-B14F-4D97-AF65-F5344CB8AC3E}">
        <p14:creationId xmlns:p14="http://schemas.microsoft.com/office/powerpoint/2010/main" val="3576698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med bild">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F5CA1CCF-1627-9A98-58DC-70006B19A496}"/>
              </a:ext>
            </a:extLst>
          </p:cNvPr>
          <p:cNvSpPr>
            <a:spLocks noGrp="1"/>
          </p:cNvSpPr>
          <p:nvPr>
            <p:ph type="pic" sz="quarter" idx="13"/>
          </p:nvPr>
        </p:nvSpPr>
        <p:spPr bwMode="ltGray">
          <a:xfrm>
            <a:off x="215900" y="228599"/>
            <a:ext cx="11749088" cy="5646739"/>
          </a:xfrm>
          <a:solidFill>
            <a:schemeClr val="bg2"/>
          </a:solidFill>
        </p:spPr>
        <p:txBody>
          <a:bodyPr>
            <a:normAutofit/>
          </a:bodyPr>
          <a:lstStyle>
            <a:lvl1pPr marL="0" indent="0">
              <a:buNone/>
              <a:defRPr sz="20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2756C4A8-C072-0675-7A4E-57F843E77951}"/>
              </a:ext>
            </a:extLst>
          </p:cNvPr>
          <p:cNvSpPr>
            <a:spLocks noGrp="1"/>
          </p:cNvSpPr>
          <p:nvPr>
            <p:ph type="dt" sz="half" idx="10"/>
          </p:nvPr>
        </p:nvSpPr>
        <p:spPr/>
        <p:txBody>
          <a:bodyPr/>
          <a:lstStyle/>
          <a:p>
            <a:fld id="{E47C1D40-639A-4468-B5AA-B35F6F357341}" type="datetime1">
              <a:rPr lang="sv-SE" smtClean="0"/>
              <a:t>2026-05-30</a:t>
            </a:fld>
            <a:endParaRPr lang="sv-SE"/>
          </a:p>
        </p:txBody>
      </p:sp>
      <p:sp>
        <p:nvSpPr>
          <p:cNvPr id="5" name="Platshållare för sidfot 4">
            <a:extLst>
              <a:ext uri="{FF2B5EF4-FFF2-40B4-BE49-F238E27FC236}">
                <a16:creationId xmlns:a16="http://schemas.microsoft.com/office/drawing/2014/main" id="{A24DEC1B-241F-9498-D597-747AF297151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41EC771-122C-AEA4-361B-90D9FA1D0E12}"/>
              </a:ext>
            </a:extLst>
          </p:cNvPr>
          <p:cNvSpPr>
            <a:spLocks noGrp="1"/>
          </p:cNvSpPr>
          <p:nvPr>
            <p:ph type="sldNum" sz="quarter" idx="12"/>
          </p:nvPr>
        </p:nvSpPr>
        <p:spPr/>
        <p:txBody>
          <a:bodyPr/>
          <a:lstStyle/>
          <a:p>
            <a:fld id="{655E820F-A968-4FCB-8F7B-574C087D0881}" type="slidenum">
              <a:rPr lang="sv-SE" smtClean="0"/>
              <a:t>‹#›</a:t>
            </a:fld>
            <a:endParaRPr lang="sv-SE"/>
          </a:p>
        </p:txBody>
      </p:sp>
      <p:sp>
        <p:nvSpPr>
          <p:cNvPr id="12" name="Rubrik 1">
            <a:extLst>
              <a:ext uri="{FF2B5EF4-FFF2-40B4-BE49-F238E27FC236}">
                <a16:creationId xmlns:a16="http://schemas.microsoft.com/office/drawing/2014/main" id="{600D3EE7-15EA-89F9-EA49-6CCD130B7A5B}"/>
              </a:ext>
            </a:extLst>
          </p:cNvPr>
          <p:cNvSpPr>
            <a:spLocks noGrp="1"/>
          </p:cNvSpPr>
          <p:nvPr>
            <p:ph type="ctrTitle" hasCustomPrompt="1"/>
          </p:nvPr>
        </p:nvSpPr>
        <p:spPr>
          <a:xfrm>
            <a:off x="444500" y="1209680"/>
            <a:ext cx="11291888" cy="2105024"/>
          </a:xfrm>
        </p:spPr>
        <p:txBody>
          <a:bodyPr anchor="b"/>
          <a:lstStyle>
            <a:lvl1pPr algn="ctr">
              <a:defRPr sz="6000"/>
            </a:lvl1pPr>
          </a:lstStyle>
          <a:p>
            <a:r>
              <a:rPr lang="sv-SE" dirty="0"/>
              <a:t>Rubrik</a:t>
            </a:r>
          </a:p>
        </p:txBody>
      </p:sp>
      <p:sp>
        <p:nvSpPr>
          <p:cNvPr id="13" name="Underrubrik 2">
            <a:extLst>
              <a:ext uri="{FF2B5EF4-FFF2-40B4-BE49-F238E27FC236}">
                <a16:creationId xmlns:a16="http://schemas.microsoft.com/office/drawing/2014/main" id="{FE3DE129-C0E0-1E4D-5F6B-5CBAB8EFC99B}"/>
              </a:ext>
            </a:extLst>
          </p:cNvPr>
          <p:cNvSpPr>
            <a:spLocks noGrp="1"/>
          </p:cNvSpPr>
          <p:nvPr>
            <p:ph type="subTitle" idx="1" hasCustomPrompt="1"/>
          </p:nvPr>
        </p:nvSpPr>
        <p:spPr>
          <a:xfrm>
            <a:off x="444500" y="3614744"/>
            <a:ext cx="11291888" cy="1440000"/>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Tree>
    <p:extLst>
      <p:ext uri="{BB962C8B-B14F-4D97-AF65-F5344CB8AC3E}">
        <p14:creationId xmlns:p14="http://schemas.microsoft.com/office/powerpoint/2010/main" val="294206355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C5A2AE9-A914-E73C-84F4-C37CF9F7949F}"/>
              </a:ext>
            </a:extLst>
          </p:cNvPr>
          <p:cNvSpPr>
            <a:spLocks noGrp="1"/>
          </p:cNvSpPr>
          <p:nvPr>
            <p:ph idx="1"/>
          </p:nvPr>
        </p:nvSpPr>
        <p:spPr>
          <a:xfrm>
            <a:off x="444500" y="1808163"/>
            <a:ext cx="11291888" cy="38496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88BD5DA4-4556-30BE-863B-CEC3C0919562}"/>
              </a:ext>
            </a:extLst>
          </p:cNvPr>
          <p:cNvSpPr>
            <a:spLocks noGrp="1"/>
          </p:cNvSpPr>
          <p:nvPr>
            <p:ph type="dt" sz="half" idx="10"/>
          </p:nvPr>
        </p:nvSpPr>
        <p:spPr/>
        <p:txBody>
          <a:bodyPr/>
          <a:lstStyle/>
          <a:p>
            <a:fld id="{5BF4ABC3-54B2-4AAB-BDDB-3AA839E49310}" type="datetime1">
              <a:rPr lang="sv-SE" smtClean="0"/>
              <a:t>2026-05-30</a:t>
            </a:fld>
            <a:endParaRPr lang="sv-SE"/>
          </a:p>
        </p:txBody>
      </p:sp>
      <p:sp>
        <p:nvSpPr>
          <p:cNvPr id="5" name="Platshållare för sidfot 4">
            <a:extLst>
              <a:ext uri="{FF2B5EF4-FFF2-40B4-BE49-F238E27FC236}">
                <a16:creationId xmlns:a16="http://schemas.microsoft.com/office/drawing/2014/main" id="{C1980EC4-4D11-EF83-B624-723DD2E7F9C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D784BC2-3A5E-A85F-9A43-F5C13756162D}"/>
              </a:ext>
            </a:extLst>
          </p:cNvPr>
          <p:cNvSpPr>
            <a:spLocks noGrp="1"/>
          </p:cNvSpPr>
          <p:nvPr>
            <p:ph type="sldNum" sz="quarter" idx="12"/>
          </p:nvPr>
        </p:nvSpPr>
        <p:spPr/>
        <p:txBody>
          <a:bodyPr/>
          <a:lstStyle/>
          <a:p>
            <a:fld id="{655E820F-A968-4FCB-8F7B-574C087D0881}" type="slidenum">
              <a:rPr lang="sv-SE" smtClean="0"/>
              <a:t>‹#›</a:t>
            </a:fld>
            <a:endParaRPr lang="sv-SE"/>
          </a:p>
        </p:txBody>
      </p:sp>
      <p:sp>
        <p:nvSpPr>
          <p:cNvPr id="2" name="Rubrik 1">
            <a:extLst>
              <a:ext uri="{FF2B5EF4-FFF2-40B4-BE49-F238E27FC236}">
                <a16:creationId xmlns:a16="http://schemas.microsoft.com/office/drawing/2014/main" id="{C7C419A8-2D83-94C4-22F9-CCA8E37DE669}"/>
              </a:ext>
            </a:extLst>
          </p:cNvPr>
          <p:cNvSpPr>
            <a:spLocks noGrp="1"/>
          </p:cNvSpPr>
          <p:nvPr>
            <p:ph type="title" hasCustomPrompt="1"/>
          </p:nvPr>
        </p:nvSpPr>
        <p:spPr>
          <a:xfrm>
            <a:off x="444500" y="452438"/>
            <a:ext cx="11291888" cy="1084264"/>
          </a:xfrm>
        </p:spPr>
        <p:txBody>
          <a:bodyPr/>
          <a:lstStyle>
            <a:lvl1pPr>
              <a:defRPr/>
            </a:lvl1pPr>
          </a:lstStyle>
          <a:p>
            <a:r>
              <a:rPr lang="sv-SE" dirty="0"/>
              <a:t>Rubrik</a:t>
            </a:r>
          </a:p>
        </p:txBody>
      </p:sp>
    </p:spTree>
    <p:extLst>
      <p:ext uri="{BB962C8B-B14F-4D97-AF65-F5344CB8AC3E}">
        <p14:creationId xmlns:p14="http://schemas.microsoft.com/office/powerpoint/2010/main" val="356504993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D0A542-B440-F338-FC91-791758EA2322}"/>
              </a:ext>
            </a:extLst>
          </p:cNvPr>
          <p:cNvSpPr>
            <a:spLocks noGrp="1"/>
          </p:cNvSpPr>
          <p:nvPr>
            <p:ph type="title" hasCustomPrompt="1"/>
          </p:nvPr>
        </p:nvSpPr>
        <p:spPr>
          <a:xfrm>
            <a:off x="444500" y="2020999"/>
            <a:ext cx="11291888" cy="2754312"/>
          </a:xfrm>
        </p:spPr>
        <p:txBody>
          <a:bodyPr anchor="b">
            <a:normAutofit/>
          </a:bodyPr>
          <a:lstStyle>
            <a:lvl1pPr>
              <a:defRPr sz="4400"/>
            </a:lvl1pPr>
          </a:lstStyle>
          <a:p>
            <a:r>
              <a:rPr lang="sv-SE" dirty="0"/>
              <a:t>Avsnittsrubrik</a:t>
            </a:r>
          </a:p>
        </p:txBody>
      </p:sp>
      <p:sp>
        <p:nvSpPr>
          <p:cNvPr id="3" name="Platshållare för text 2">
            <a:extLst>
              <a:ext uri="{FF2B5EF4-FFF2-40B4-BE49-F238E27FC236}">
                <a16:creationId xmlns:a16="http://schemas.microsoft.com/office/drawing/2014/main" id="{42653A33-BB19-85CB-19CE-BAA414C4152B}"/>
              </a:ext>
            </a:extLst>
          </p:cNvPr>
          <p:cNvSpPr>
            <a:spLocks noGrp="1"/>
          </p:cNvSpPr>
          <p:nvPr>
            <p:ph type="body" idx="1" hasCustomPrompt="1"/>
          </p:nvPr>
        </p:nvSpPr>
        <p:spPr>
          <a:xfrm>
            <a:off x="444500" y="4802300"/>
            <a:ext cx="11291888" cy="855550"/>
          </a:xfrm>
        </p:spPr>
        <p:txBody>
          <a:bodyPr>
            <a:norm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Underrubrik</a:t>
            </a:r>
          </a:p>
        </p:txBody>
      </p:sp>
      <p:sp>
        <p:nvSpPr>
          <p:cNvPr id="4" name="Platshållare för datum 3">
            <a:extLst>
              <a:ext uri="{FF2B5EF4-FFF2-40B4-BE49-F238E27FC236}">
                <a16:creationId xmlns:a16="http://schemas.microsoft.com/office/drawing/2014/main" id="{DCBD24B2-2C87-9FA6-511C-EEC14B3D7CA6}"/>
              </a:ext>
            </a:extLst>
          </p:cNvPr>
          <p:cNvSpPr>
            <a:spLocks noGrp="1"/>
          </p:cNvSpPr>
          <p:nvPr>
            <p:ph type="dt" sz="half" idx="10"/>
          </p:nvPr>
        </p:nvSpPr>
        <p:spPr/>
        <p:txBody>
          <a:bodyPr/>
          <a:lstStyle/>
          <a:p>
            <a:fld id="{3F63CB05-455A-4ADC-B8CE-1997C6EE2C6B}" type="datetime1">
              <a:rPr lang="sv-SE" smtClean="0"/>
              <a:t>2026-05-30</a:t>
            </a:fld>
            <a:endParaRPr lang="sv-SE"/>
          </a:p>
        </p:txBody>
      </p:sp>
      <p:sp>
        <p:nvSpPr>
          <p:cNvPr id="5" name="Platshållare för sidfot 4">
            <a:extLst>
              <a:ext uri="{FF2B5EF4-FFF2-40B4-BE49-F238E27FC236}">
                <a16:creationId xmlns:a16="http://schemas.microsoft.com/office/drawing/2014/main" id="{5EEA17A8-6586-3420-0322-EB938361B1E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0AD8F61-CE14-CCAB-AD29-AC37AB2359CA}"/>
              </a:ext>
            </a:extLst>
          </p:cNvPr>
          <p:cNvSpPr>
            <a:spLocks noGrp="1"/>
          </p:cNvSpPr>
          <p:nvPr>
            <p:ph type="sldNum" sz="quarter" idx="12"/>
          </p:nvPr>
        </p:nvSpPr>
        <p:spPr/>
        <p:txBody>
          <a:bodyPr/>
          <a:lstStyle/>
          <a:p>
            <a:fld id="{655E820F-A968-4FCB-8F7B-574C087D0881}" type="slidenum">
              <a:rPr lang="sv-SE" smtClean="0"/>
              <a:t>‹#›</a:t>
            </a:fld>
            <a:endParaRPr lang="sv-SE"/>
          </a:p>
        </p:txBody>
      </p:sp>
    </p:spTree>
    <p:extLst>
      <p:ext uri="{BB962C8B-B14F-4D97-AF65-F5344CB8AC3E}">
        <p14:creationId xmlns:p14="http://schemas.microsoft.com/office/powerpoint/2010/main" val="2702344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148E172-E5C0-B960-CF99-BA2F24B1F728}"/>
              </a:ext>
            </a:extLst>
          </p:cNvPr>
          <p:cNvSpPr>
            <a:spLocks noGrp="1"/>
          </p:cNvSpPr>
          <p:nvPr>
            <p:ph sz="half" idx="1"/>
          </p:nvPr>
        </p:nvSpPr>
        <p:spPr>
          <a:xfrm>
            <a:off x="444499" y="1825625"/>
            <a:ext cx="5418419" cy="38322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650C938-A335-D9FE-66C6-3614920D1629}"/>
              </a:ext>
            </a:extLst>
          </p:cNvPr>
          <p:cNvSpPr>
            <a:spLocks noGrp="1"/>
          </p:cNvSpPr>
          <p:nvPr>
            <p:ph sz="half" idx="2"/>
          </p:nvPr>
        </p:nvSpPr>
        <p:spPr>
          <a:xfrm>
            <a:off x="6325496" y="1825625"/>
            <a:ext cx="5410892" cy="38322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0069D903-BE80-16F0-2A19-1EE775F8FFC0}"/>
              </a:ext>
            </a:extLst>
          </p:cNvPr>
          <p:cNvSpPr>
            <a:spLocks noGrp="1"/>
          </p:cNvSpPr>
          <p:nvPr>
            <p:ph type="dt" sz="half" idx="10"/>
          </p:nvPr>
        </p:nvSpPr>
        <p:spPr/>
        <p:txBody>
          <a:bodyPr/>
          <a:lstStyle/>
          <a:p>
            <a:fld id="{39AB1295-B03C-4A78-9696-8348E63F0AF7}" type="datetime1">
              <a:rPr lang="sv-SE" smtClean="0"/>
              <a:t>2026-05-30</a:t>
            </a:fld>
            <a:endParaRPr lang="sv-SE"/>
          </a:p>
        </p:txBody>
      </p:sp>
      <p:sp>
        <p:nvSpPr>
          <p:cNvPr id="6" name="Platshållare för sidfot 5">
            <a:extLst>
              <a:ext uri="{FF2B5EF4-FFF2-40B4-BE49-F238E27FC236}">
                <a16:creationId xmlns:a16="http://schemas.microsoft.com/office/drawing/2014/main" id="{5651D3F1-B715-0CBE-BFEE-AE25724625E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D5F0009-7FAF-C64B-3DB8-0E1487539D62}"/>
              </a:ext>
            </a:extLst>
          </p:cNvPr>
          <p:cNvSpPr>
            <a:spLocks noGrp="1"/>
          </p:cNvSpPr>
          <p:nvPr>
            <p:ph type="sldNum" sz="quarter" idx="12"/>
          </p:nvPr>
        </p:nvSpPr>
        <p:spPr/>
        <p:txBody>
          <a:bodyPr/>
          <a:lstStyle/>
          <a:p>
            <a:fld id="{655E820F-A968-4FCB-8F7B-574C087D0881}" type="slidenum">
              <a:rPr lang="sv-SE" smtClean="0"/>
              <a:t>‹#›</a:t>
            </a:fld>
            <a:endParaRPr lang="sv-SE"/>
          </a:p>
        </p:txBody>
      </p:sp>
      <p:sp>
        <p:nvSpPr>
          <p:cNvPr id="11" name="Rubrik 1">
            <a:extLst>
              <a:ext uri="{FF2B5EF4-FFF2-40B4-BE49-F238E27FC236}">
                <a16:creationId xmlns:a16="http://schemas.microsoft.com/office/drawing/2014/main" id="{819CC5B2-7B7E-B5E7-340A-4A33F064809D}"/>
              </a:ext>
            </a:extLst>
          </p:cNvPr>
          <p:cNvSpPr>
            <a:spLocks noGrp="1"/>
          </p:cNvSpPr>
          <p:nvPr>
            <p:ph type="title" hasCustomPrompt="1"/>
          </p:nvPr>
        </p:nvSpPr>
        <p:spPr>
          <a:xfrm>
            <a:off x="444500" y="452438"/>
            <a:ext cx="11291888" cy="1084264"/>
          </a:xfrm>
        </p:spPr>
        <p:txBody>
          <a:bodyPr/>
          <a:lstStyle>
            <a:lvl1pPr>
              <a:defRPr/>
            </a:lvl1pPr>
          </a:lstStyle>
          <a:p>
            <a:r>
              <a:rPr lang="sv-SE" dirty="0"/>
              <a:t>Rubrik</a:t>
            </a:r>
          </a:p>
        </p:txBody>
      </p:sp>
    </p:spTree>
    <p:extLst>
      <p:ext uri="{BB962C8B-B14F-4D97-AF65-F5344CB8AC3E}">
        <p14:creationId xmlns:p14="http://schemas.microsoft.com/office/powerpoint/2010/main" val="207957535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E854CC55-1FC0-F31A-F30C-84EF2304DA09}"/>
              </a:ext>
            </a:extLst>
          </p:cNvPr>
          <p:cNvSpPr>
            <a:spLocks noGrp="1"/>
          </p:cNvSpPr>
          <p:nvPr>
            <p:ph type="body" idx="1"/>
          </p:nvPr>
        </p:nvSpPr>
        <p:spPr>
          <a:xfrm>
            <a:off x="446089" y="1808163"/>
            <a:ext cx="5427586" cy="696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8AFDC81-BF50-0EA8-9D7E-6836E5128E18}"/>
              </a:ext>
            </a:extLst>
          </p:cNvPr>
          <p:cNvSpPr>
            <a:spLocks noGrp="1"/>
          </p:cNvSpPr>
          <p:nvPr>
            <p:ph sz="half" idx="2"/>
          </p:nvPr>
        </p:nvSpPr>
        <p:spPr>
          <a:xfrm>
            <a:off x="446088" y="2600325"/>
            <a:ext cx="5416829" cy="3057525"/>
          </a:xfrm>
        </p:spPr>
        <p:txBody>
          <a:bodyPr>
            <a:normAutofit/>
          </a:bodyPr>
          <a:lstStyle>
            <a:lvl1pPr>
              <a:defRPr sz="2400"/>
            </a:lvl1pPr>
            <a:lvl2pPr>
              <a:defRPr sz="2400"/>
            </a:lvl2pPr>
            <a:lvl3pPr>
              <a:defRPr sz="2400"/>
            </a:lvl3pPr>
            <a:lvl4pPr>
              <a:defRPr sz="2400"/>
            </a:lvl4pPr>
            <a:lvl5pPr>
              <a:defRPr sz="2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C305E0DE-9CF3-410C-C330-37F87BE7C369}"/>
              </a:ext>
            </a:extLst>
          </p:cNvPr>
          <p:cNvSpPr>
            <a:spLocks noGrp="1"/>
          </p:cNvSpPr>
          <p:nvPr>
            <p:ph type="body" sz="quarter" idx="3"/>
          </p:nvPr>
        </p:nvSpPr>
        <p:spPr>
          <a:xfrm>
            <a:off x="6314739" y="1808163"/>
            <a:ext cx="5421649" cy="696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14F56A1-FF4E-F478-4428-5FC4FFE453D6}"/>
              </a:ext>
            </a:extLst>
          </p:cNvPr>
          <p:cNvSpPr>
            <a:spLocks noGrp="1"/>
          </p:cNvSpPr>
          <p:nvPr>
            <p:ph sz="quarter" idx="4"/>
          </p:nvPr>
        </p:nvSpPr>
        <p:spPr>
          <a:xfrm>
            <a:off x="6314739" y="2600325"/>
            <a:ext cx="5421650" cy="3057525"/>
          </a:xfrm>
        </p:spPr>
        <p:txBody>
          <a:bodyPr>
            <a:normAutofit/>
          </a:bodyPr>
          <a:lstStyle>
            <a:lvl1pPr>
              <a:defRPr sz="2400"/>
            </a:lvl1pPr>
            <a:lvl2pPr>
              <a:defRPr sz="2400"/>
            </a:lvl2pPr>
            <a:lvl3pPr>
              <a:defRPr sz="2400"/>
            </a:lvl3pPr>
            <a:lvl4pPr>
              <a:defRPr sz="2400"/>
            </a:lvl4pPr>
            <a:lvl5pPr>
              <a:defRPr sz="2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5774DB09-23DB-7DD2-6CCA-C9898CCDB8AA}"/>
              </a:ext>
            </a:extLst>
          </p:cNvPr>
          <p:cNvSpPr>
            <a:spLocks noGrp="1"/>
          </p:cNvSpPr>
          <p:nvPr>
            <p:ph type="dt" sz="half" idx="10"/>
          </p:nvPr>
        </p:nvSpPr>
        <p:spPr/>
        <p:txBody>
          <a:bodyPr/>
          <a:lstStyle/>
          <a:p>
            <a:fld id="{C94A6839-D92F-4BD3-B2A9-A9BA506E9C5E}" type="datetime1">
              <a:rPr lang="sv-SE" smtClean="0"/>
              <a:t>2026-05-30</a:t>
            </a:fld>
            <a:endParaRPr lang="sv-SE"/>
          </a:p>
        </p:txBody>
      </p:sp>
      <p:sp>
        <p:nvSpPr>
          <p:cNvPr id="8" name="Platshållare för sidfot 7">
            <a:extLst>
              <a:ext uri="{FF2B5EF4-FFF2-40B4-BE49-F238E27FC236}">
                <a16:creationId xmlns:a16="http://schemas.microsoft.com/office/drawing/2014/main" id="{B6E14D96-FF0A-4BA8-6CD5-1D0A4B21973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CAAB43C5-F26B-FD65-ABC4-E8CB7DFFEB45}"/>
              </a:ext>
            </a:extLst>
          </p:cNvPr>
          <p:cNvSpPr>
            <a:spLocks noGrp="1"/>
          </p:cNvSpPr>
          <p:nvPr>
            <p:ph type="sldNum" sz="quarter" idx="12"/>
          </p:nvPr>
        </p:nvSpPr>
        <p:spPr/>
        <p:txBody>
          <a:bodyPr/>
          <a:lstStyle/>
          <a:p>
            <a:fld id="{655E820F-A968-4FCB-8F7B-574C087D0881}" type="slidenum">
              <a:rPr lang="sv-SE" smtClean="0"/>
              <a:t>‹#›</a:t>
            </a:fld>
            <a:endParaRPr lang="sv-SE"/>
          </a:p>
        </p:txBody>
      </p:sp>
      <p:sp>
        <p:nvSpPr>
          <p:cNvPr id="13" name="Rubrik 1">
            <a:extLst>
              <a:ext uri="{FF2B5EF4-FFF2-40B4-BE49-F238E27FC236}">
                <a16:creationId xmlns:a16="http://schemas.microsoft.com/office/drawing/2014/main" id="{245501FB-4B9A-F648-2D2A-5103D2DC53E7}"/>
              </a:ext>
            </a:extLst>
          </p:cNvPr>
          <p:cNvSpPr>
            <a:spLocks noGrp="1"/>
          </p:cNvSpPr>
          <p:nvPr>
            <p:ph type="title" hasCustomPrompt="1"/>
          </p:nvPr>
        </p:nvSpPr>
        <p:spPr>
          <a:xfrm>
            <a:off x="444500" y="452438"/>
            <a:ext cx="11291888" cy="1084264"/>
          </a:xfrm>
        </p:spPr>
        <p:txBody>
          <a:bodyPr/>
          <a:lstStyle>
            <a:lvl1pPr>
              <a:defRPr/>
            </a:lvl1pPr>
          </a:lstStyle>
          <a:p>
            <a:r>
              <a:rPr lang="sv-SE" dirty="0"/>
              <a:t>Rubrik</a:t>
            </a:r>
          </a:p>
        </p:txBody>
      </p:sp>
    </p:spTree>
    <p:extLst>
      <p:ext uri="{BB962C8B-B14F-4D97-AF65-F5344CB8AC3E}">
        <p14:creationId xmlns:p14="http://schemas.microsoft.com/office/powerpoint/2010/main" val="2744931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 innehåll + bild">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519C6034-52F3-0B17-F748-27D9471B0E81}"/>
              </a:ext>
            </a:extLst>
          </p:cNvPr>
          <p:cNvSpPr>
            <a:spLocks noGrp="1"/>
          </p:cNvSpPr>
          <p:nvPr>
            <p:ph type="dt" sz="half" idx="10"/>
          </p:nvPr>
        </p:nvSpPr>
        <p:spPr/>
        <p:txBody>
          <a:bodyPr/>
          <a:lstStyle/>
          <a:p>
            <a:fld id="{5A214CB5-2090-4D47-B90A-E443BFF6ABAA}" type="datetime1">
              <a:rPr lang="sv-SE" smtClean="0"/>
              <a:t>2026-05-30</a:t>
            </a:fld>
            <a:endParaRPr lang="sv-SE"/>
          </a:p>
        </p:txBody>
      </p:sp>
      <p:sp>
        <p:nvSpPr>
          <p:cNvPr id="6" name="Platshållare för sidfot 5">
            <a:extLst>
              <a:ext uri="{FF2B5EF4-FFF2-40B4-BE49-F238E27FC236}">
                <a16:creationId xmlns:a16="http://schemas.microsoft.com/office/drawing/2014/main" id="{9A1643B3-93C5-F13A-17DB-351B6E64717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8DD480A-212E-A77F-68A4-1062C0DA2C3F}"/>
              </a:ext>
            </a:extLst>
          </p:cNvPr>
          <p:cNvSpPr>
            <a:spLocks noGrp="1"/>
          </p:cNvSpPr>
          <p:nvPr>
            <p:ph type="sldNum" sz="quarter" idx="12"/>
          </p:nvPr>
        </p:nvSpPr>
        <p:spPr/>
        <p:txBody>
          <a:bodyPr/>
          <a:lstStyle/>
          <a:p>
            <a:fld id="{655E820F-A968-4FCB-8F7B-574C087D0881}" type="slidenum">
              <a:rPr lang="sv-SE" smtClean="0"/>
              <a:t>‹#›</a:t>
            </a:fld>
            <a:endParaRPr lang="sv-SE"/>
          </a:p>
        </p:txBody>
      </p:sp>
      <p:sp>
        <p:nvSpPr>
          <p:cNvPr id="10" name="Platshållare för bild 9">
            <a:extLst>
              <a:ext uri="{FF2B5EF4-FFF2-40B4-BE49-F238E27FC236}">
                <a16:creationId xmlns:a16="http://schemas.microsoft.com/office/drawing/2014/main" id="{2CD99249-45DF-8617-CA30-D0EE526DDEC0}"/>
              </a:ext>
            </a:extLst>
          </p:cNvPr>
          <p:cNvSpPr>
            <a:spLocks noGrp="1"/>
          </p:cNvSpPr>
          <p:nvPr>
            <p:ph type="pic" sz="quarter" idx="13"/>
          </p:nvPr>
        </p:nvSpPr>
        <p:spPr bwMode="ltGray">
          <a:xfrm>
            <a:off x="6096000" y="228600"/>
            <a:ext cx="5868988" cy="5646738"/>
          </a:xfrm>
          <a:solidFill>
            <a:schemeClr val="bg2"/>
          </a:solidFill>
        </p:spPr>
        <p:txBody>
          <a:bodyPr>
            <a:normAutofit/>
          </a:bodyPr>
          <a:lstStyle>
            <a:lvl1pPr marL="0" indent="0">
              <a:buNone/>
              <a:defRPr sz="1800"/>
            </a:lvl1pPr>
          </a:lstStyle>
          <a:p>
            <a:r>
              <a:rPr lang="sv-SE"/>
              <a:t>Klicka på ikonen för att lägga till en bild</a:t>
            </a:r>
          </a:p>
        </p:txBody>
      </p:sp>
      <p:sp>
        <p:nvSpPr>
          <p:cNvPr id="11" name="Rubrik 1">
            <a:extLst>
              <a:ext uri="{FF2B5EF4-FFF2-40B4-BE49-F238E27FC236}">
                <a16:creationId xmlns:a16="http://schemas.microsoft.com/office/drawing/2014/main" id="{00610CFB-F7CC-9852-5535-53B043F0912D}"/>
              </a:ext>
            </a:extLst>
          </p:cNvPr>
          <p:cNvSpPr>
            <a:spLocks noGrp="1"/>
          </p:cNvSpPr>
          <p:nvPr>
            <p:ph type="title" hasCustomPrompt="1"/>
          </p:nvPr>
        </p:nvSpPr>
        <p:spPr>
          <a:xfrm>
            <a:off x="444500" y="452438"/>
            <a:ext cx="5450691" cy="1084264"/>
          </a:xfrm>
        </p:spPr>
        <p:txBody>
          <a:bodyPr/>
          <a:lstStyle>
            <a:lvl1pPr>
              <a:defRPr/>
            </a:lvl1pPr>
          </a:lstStyle>
          <a:p>
            <a:r>
              <a:rPr lang="sv-SE" dirty="0"/>
              <a:t>Rubrik</a:t>
            </a:r>
          </a:p>
        </p:txBody>
      </p:sp>
      <p:sp>
        <p:nvSpPr>
          <p:cNvPr id="12" name="Platshållare för innehåll 2">
            <a:extLst>
              <a:ext uri="{FF2B5EF4-FFF2-40B4-BE49-F238E27FC236}">
                <a16:creationId xmlns:a16="http://schemas.microsoft.com/office/drawing/2014/main" id="{3EC636ED-1CFC-193B-A68C-EB91A56F7C8D}"/>
              </a:ext>
            </a:extLst>
          </p:cNvPr>
          <p:cNvSpPr>
            <a:spLocks noGrp="1"/>
          </p:cNvSpPr>
          <p:nvPr>
            <p:ph sz="half" idx="1"/>
          </p:nvPr>
        </p:nvSpPr>
        <p:spPr>
          <a:xfrm>
            <a:off x="444499" y="1825625"/>
            <a:ext cx="5418419" cy="38322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061578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4EE1F3A-8AC5-C62F-420E-C61CE7D62481}"/>
              </a:ext>
            </a:extLst>
          </p:cNvPr>
          <p:cNvSpPr>
            <a:spLocks noGrp="1"/>
          </p:cNvSpPr>
          <p:nvPr>
            <p:ph type="dt" sz="half" idx="10"/>
          </p:nvPr>
        </p:nvSpPr>
        <p:spPr/>
        <p:txBody>
          <a:bodyPr/>
          <a:lstStyle/>
          <a:p>
            <a:fld id="{85AF55AE-2B2F-400E-9612-CCE462099738}" type="datetime1">
              <a:rPr lang="sv-SE" smtClean="0"/>
              <a:t>2026-05-30</a:t>
            </a:fld>
            <a:endParaRPr lang="sv-SE"/>
          </a:p>
        </p:txBody>
      </p:sp>
      <p:sp>
        <p:nvSpPr>
          <p:cNvPr id="4" name="Platshållare för sidfot 3">
            <a:extLst>
              <a:ext uri="{FF2B5EF4-FFF2-40B4-BE49-F238E27FC236}">
                <a16:creationId xmlns:a16="http://schemas.microsoft.com/office/drawing/2014/main" id="{96443C24-F7E7-D15C-52DD-E912C0C1682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6908986-82F6-E731-6676-4274D8509288}"/>
              </a:ext>
            </a:extLst>
          </p:cNvPr>
          <p:cNvSpPr>
            <a:spLocks noGrp="1"/>
          </p:cNvSpPr>
          <p:nvPr>
            <p:ph type="sldNum" sz="quarter" idx="12"/>
          </p:nvPr>
        </p:nvSpPr>
        <p:spPr/>
        <p:txBody>
          <a:bodyPr/>
          <a:lstStyle/>
          <a:p>
            <a:fld id="{655E820F-A968-4FCB-8F7B-574C087D0881}" type="slidenum">
              <a:rPr lang="sv-SE" smtClean="0"/>
              <a:t>‹#›</a:t>
            </a:fld>
            <a:endParaRPr lang="sv-SE"/>
          </a:p>
        </p:txBody>
      </p:sp>
      <p:sp>
        <p:nvSpPr>
          <p:cNvPr id="9" name="Rubrik 1">
            <a:extLst>
              <a:ext uri="{FF2B5EF4-FFF2-40B4-BE49-F238E27FC236}">
                <a16:creationId xmlns:a16="http://schemas.microsoft.com/office/drawing/2014/main" id="{BDD28CEF-7347-9370-9098-C834FF27DB49}"/>
              </a:ext>
            </a:extLst>
          </p:cNvPr>
          <p:cNvSpPr>
            <a:spLocks noGrp="1"/>
          </p:cNvSpPr>
          <p:nvPr>
            <p:ph type="title" hasCustomPrompt="1"/>
          </p:nvPr>
        </p:nvSpPr>
        <p:spPr>
          <a:xfrm>
            <a:off x="444500" y="452438"/>
            <a:ext cx="11291888" cy="1084264"/>
          </a:xfrm>
        </p:spPr>
        <p:txBody>
          <a:bodyPr/>
          <a:lstStyle>
            <a:lvl1pPr>
              <a:defRPr/>
            </a:lvl1pPr>
          </a:lstStyle>
          <a:p>
            <a:r>
              <a:rPr lang="sv-SE" dirty="0"/>
              <a:t>Rubrik</a:t>
            </a:r>
          </a:p>
        </p:txBody>
      </p:sp>
    </p:spTree>
    <p:extLst>
      <p:ext uri="{BB962C8B-B14F-4D97-AF65-F5344CB8AC3E}">
        <p14:creationId xmlns:p14="http://schemas.microsoft.com/office/powerpoint/2010/main" val="187336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ast bi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6533111-DD6A-51B6-CCA7-0650BD020E42}"/>
              </a:ext>
            </a:extLst>
          </p:cNvPr>
          <p:cNvSpPr>
            <a:spLocks noGrp="1"/>
          </p:cNvSpPr>
          <p:nvPr>
            <p:ph type="dt" sz="half" idx="10"/>
          </p:nvPr>
        </p:nvSpPr>
        <p:spPr/>
        <p:txBody>
          <a:bodyPr/>
          <a:lstStyle/>
          <a:p>
            <a:fld id="{8C5902A6-0531-42A3-83FC-DD42D9FA439F}" type="datetime1">
              <a:rPr lang="sv-SE" smtClean="0"/>
              <a:t>2026-05-30</a:t>
            </a:fld>
            <a:endParaRPr lang="sv-SE"/>
          </a:p>
        </p:txBody>
      </p:sp>
      <p:sp>
        <p:nvSpPr>
          <p:cNvPr id="3" name="Platshållare för sidfot 2">
            <a:extLst>
              <a:ext uri="{FF2B5EF4-FFF2-40B4-BE49-F238E27FC236}">
                <a16:creationId xmlns:a16="http://schemas.microsoft.com/office/drawing/2014/main" id="{1289DFC0-073F-75EA-44BE-0B5DAC0BFB1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C3A1E7-07C9-80DB-8961-E7E02C774A4C}"/>
              </a:ext>
            </a:extLst>
          </p:cNvPr>
          <p:cNvSpPr>
            <a:spLocks noGrp="1"/>
          </p:cNvSpPr>
          <p:nvPr>
            <p:ph type="sldNum" sz="quarter" idx="12"/>
          </p:nvPr>
        </p:nvSpPr>
        <p:spPr/>
        <p:txBody>
          <a:bodyPr/>
          <a:lstStyle/>
          <a:p>
            <a:fld id="{655E820F-A968-4FCB-8F7B-574C087D0881}" type="slidenum">
              <a:rPr lang="sv-SE" smtClean="0"/>
              <a:t>‹#›</a:t>
            </a:fld>
            <a:endParaRPr lang="sv-SE"/>
          </a:p>
        </p:txBody>
      </p:sp>
      <p:sp>
        <p:nvSpPr>
          <p:cNvPr id="5" name="Platshållare för bild 7">
            <a:extLst>
              <a:ext uri="{FF2B5EF4-FFF2-40B4-BE49-F238E27FC236}">
                <a16:creationId xmlns:a16="http://schemas.microsoft.com/office/drawing/2014/main" id="{9CAAEC43-E32B-9240-C246-2E5E877B7DAF}"/>
              </a:ext>
            </a:extLst>
          </p:cNvPr>
          <p:cNvSpPr>
            <a:spLocks noGrp="1"/>
          </p:cNvSpPr>
          <p:nvPr>
            <p:ph type="pic" sz="quarter" idx="13"/>
          </p:nvPr>
        </p:nvSpPr>
        <p:spPr bwMode="ltGray">
          <a:xfrm>
            <a:off x="215900" y="228599"/>
            <a:ext cx="11749088" cy="5646739"/>
          </a:xfrm>
          <a:solidFill>
            <a:schemeClr val="bg2"/>
          </a:solidFill>
        </p:spPr>
        <p:txBody>
          <a:bodyPr>
            <a:normAutofit/>
          </a:bodyPr>
          <a:lstStyle>
            <a:lvl1pPr marL="0" indent="0">
              <a:buNone/>
              <a:defRPr sz="2000"/>
            </a:lvl1pPr>
          </a:lstStyle>
          <a:p>
            <a:r>
              <a:rPr lang="sv-SE"/>
              <a:t>Klicka på ikonen för att lägga till en bild</a:t>
            </a:r>
            <a:endParaRPr lang="sv-SE" dirty="0"/>
          </a:p>
        </p:txBody>
      </p:sp>
    </p:spTree>
    <p:extLst>
      <p:ext uri="{BB962C8B-B14F-4D97-AF65-F5344CB8AC3E}">
        <p14:creationId xmlns:p14="http://schemas.microsoft.com/office/powerpoint/2010/main" val="1962993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1A8378E-E4ED-D587-A637-78C4ED66A552}"/>
              </a:ext>
            </a:extLst>
          </p:cNvPr>
          <p:cNvSpPr>
            <a:spLocks noGrp="1"/>
          </p:cNvSpPr>
          <p:nvPr>
            <p:ph type="title"/>
          </p:nvPr>
        </p:nvSpPr>
        <p:spPr>
          <a:xfrm>
            <a:off x="838200" y="368299"/>
            <a:ext cx="10515600" cy="1084264"/>
          </a:xfrm>
          <a:prstGeom prst="rect">
            <a:avLst/>
          </a:prstGeom>
        </p:spPr>
        <p:txBody>
          <a:bodyPr vert="horz" lIns="0" tIns="0" rIns="0" bIns="0" rtlCol="0" anchor="b">
            <a:normAutofit/>
          </a:bodyPr>
          <a:lstStyle/>
          <a:p>
            <a:r>
              <a:rPr lang="sv-SE" dirty="0"/>
              <a:t>Rubrik</a:t>
            </a:r>
          </a:p>
        </p:txBody>
      </p:sp>
      <p:sp>
        <p:nvSpPr>
          <p:cNvPr id="3" name="Platshållare för text 2">
            <a:extLst>
              <a:ext uri="{FF2B5EF4-FFF2-40B4-BE49-F238E27FC236}">
                <a16:creationId xmlns:a16="http://schemas.microsoft.com/office/drawing/2014/main" id="{A89789B8-D2E7-296B-1E8D-457CFBF02162}"/>
              </a:ext>
            </a:extLst>
          </p:cNvPr>
          <p:cNvSpPr>
            <a:spLocks noGrp="1"/>
          </p:cNvSpPr>
          <p:nvPr>
            <p:ph type="body" idx="1"/>
          </p:nvPr>
        </p:nvSpPr>
        <p:spPr>
          <a:xfrm>
            <a:off x="838200" y="1808163"/>
            <a:ext cx="10515600" cy="3849687"/>
          </a:xfrm>
          <a:prstGeom prst="rect">
            <a:avLst/>
          </a:prstGeom>
        </p:spPr>
        <p:txBody>
          <a:bodyPr vert="horz" lIns="0" tIns="0" rIns="0" bIns="0" rtlCol="0">
            <a:normAutofit/>
          </a:bodyPr>
          <a:lstStyle/>
          <a:p>
            <a:pPr lvl="0"/>
            <a:r>
              <a:rPr lang="sv-SE" dirty="0"/>
              <a:t>Nivå 1</a:t>
            </a:r>
          </a:p>
          <a:p>
            <a:pPr lvl="1"/>
            <a:r>
              <a:rPr lang="sv-SE" dirty="0"/>
              <a:t>Nivå 2</a:t>
            </a:r>
          </a:p>
          <a:p>
            <a:pPr lvl="2"/>
            <a:r>
              <a:rPr lang="sv-SE" dirty="0"/>
              <a:t>Nivå 3</a:t>
            </a:r>
          </a:p>
          <a:p>
            <a:pPr lvl="3"/>
            <a:r>
              <a:rPr lang="sv-SE" dirty="0"/>
              <a:t>Nivå 4</a:t>
            </a:r>
          </a:p>
          <a:p>
            <a:pPr lvl="4"/>
            <a:r>
              <a:rPr lang="sv-SE" dirty="0"/>
              <a:t>Nivå 5</a:t>
            </a:r>
          </a:p>
        </p:txBody>
      </p:sp>
      <p:sp>
        <p:nvSpPr>
          <p:cNvPr id="4" name="Platshållare för datum 3">
            <a:extLst>
              <a:ext uri="{FF2B5EF4-FFF2-40B4-BE49-F238E27FC236}">
                <a16:creationId xmlns:a16="http://schemas.microsoft.com/office/drawing/2014/main" id="{32EEF150-B5A7-A67E-74FE-FD602ABCB0F2}"/>
              </a:ext>
            </a:extLst>
          </p:cNvPr>
          <p:cNvSpPr>
            <a:spLocks noGrp="1"/>
          </p:cNvSpPr>
          <p:nvPr>
            <p:ph type="dt" sz="half" idx="2"/>
          </p:nvPr>
        </p:nvSpPr>
        <p:spPr>
          <a:xfrm>
            <a:off x="227013" y="6337150"/>
            <a:ext cx="1800000" cy="144000"/>
          </a:xfrm>
          <a:prstGeom prst="rect">
            <a:avLst/>
          </a:prstGeom>
        </p:spPr>
        <p:txBody>
          <a:bodyPr vert="horz" lIns="0" tIns="0" rIns="0" bIns="0" rtlCol="0" anchor="ctr"/>
          <a:lstStyle>
            <a:lvl1pPr algn="l">
              <a:defRPr sz="800">
                <a:solidFill>
                  <a:schemeClr val="tx1"/>
                </a:solidFill>
              </a:defRPr>
            </a:lvl1pPr>
          </a:lstStyle>
          <a:p>
            <a:fld id="{875B3DB3-4296-476C-BE94-BC8F202957A5}" type="datetime1">
              <a:rPr lang="sv-SE" smtClean="0"/>
              <a:t>2026-05-30</a:t>
            </a:fld>
            <a:endParaRPr lang="sv-SE"/>
          </a:p>
        </p:txBody>
      </p:sp>
      <p:sp>
        <p:nvSpPr>
          <p:cNvPr id="5" name="Platshållare för sidfot 4">
            <a:extLst>
              <a:ext uri="{FF2B5EF4-FFF2-40B4-BE49-F238E27FC236}">
                <a16:creationId xmlns:a16="http://schemas.microsoft.com/office/drawing/2014/main" id="{F7DB6D5A-5FFF-81D5-F452-F77B8AB5203A}"/>
              </a:ext>
            </a:extLst>
          </p:cNvPr>
          <p:cNvSpPr>
            <a:spLocks noGrp="1"/>
          </p:cNvSpPr>
          <p:nvPr>
            <p:ph type="ftr" sz="quarter" idx="3"/>
          </p:nvPr>
        </p:nvSpPr>
        <p:spPr>
          <a:xfrm>
            <a:off x="2460000" y="6335024"/>
            <a:ext cx="7272000" cy="292251"/>
          </a:xfrm>
          <a:prstGeom prst="rect">
            <a:avLst/>
          </a:prstGeom>
        </p:spPr>
        <p:txBody>
          <a:bodyPr vert="horz" lIns="0" tIns="0" rIns="0" bIns="0" rtlCol="0" anchor="b"/>
          <a:lstStyle>
            <a:lvl1pPr algn="ctr">
              <a:defRPr sz="8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577EAE50-900F-AFFA-4FAA-7BDB4F2AAFB6}"/>
              </a:ext>
            </a:extLst>
          </p:cNvPr>
          <p:cNvSpPr>
            <a:spLocks noGrp="1"/>
          </p:cNvSpPr>
          <p:nvPr>
            <p:ph type="sldNum" sz="quarter" idx="4"/>
          </p:nvPr>
        </p:nvSpPr>
        <p:spPr>
          <a:xfrm>
            <a:off x="227012" y="6485400"/>
            <a:ext cx="1800000" cy="144000"/>
          </a:xfrm>
          <a:prstGeom prst="rect">
            <a:avLst/>
          </a:prstGeom>
        </p:spPr>
        <p:txBody>
          <a:bodyPr vert="horz" lIns="0" tIns="0" rIns="0" bIns="0" rtlCol="0" anchor="ctr"/>
          <a:lstStyle>
            <a:lvl1pPr algn="l">
              <a:defRPr sz="800">
                <a:solidFill>
                  <a:schemeClr val="tx1"/>
                </a:solidFill>
              </a:defRPr>
            </a:lvl1pPr>
          </a:lstStyle>
          <a:p>
            <a:fld id="{655E820F-A968-4FCB-8F7B-574C087D0881}" type="slidenum">
              <a:rPr lang="sv-SE" smtClean="0"/>
              <a:pPr/>
              <a:t>‹#›</a:t>
            </a:fld>
            <a:endParaRPr lang="sv-SE"/>
          </a:p>
        </p:txBody>
      </p:sp>
      <p:cxnSp>
        <p:nvCxnSpPr>
          <p:cNvPr id="10" name="Rak koppling 9">
            <a:extLst>
              <a:ext uri="{FF2B5EF4-FFF2-40B4-BE49-F238E27FC236}">
                <a16:creationId xmlns:a16="http://schemas.microsoft.com/office/drawing/2014/main" id="{13684BA9-3ADB-AE07-E1AB-D1353F050C90}"/>
              </a:ext>
            </a:extLst>
          </p:cNvPr>
          <p:cNvCxnSpPr>
            <a:cxnSpLocks/>
          </p:cNvCxnSpPr>
          <p:nvPr userDrawn="1"/>
        </p:nvCxnSpPr>
        <p:spPr>
          <a:xfrm>
            <a:off x="227013" y="6115050"/>
            <a:ext cx="11737975"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5" name="Bildobjekt 14" descr="En bild som visar svart, mörker&#10;&#10;Automatiskt genererad beskrivning">
            <a:extLst>
              <a:ext uri="{FF2B5EF4-FFF2-40B4-BE49-F238E27FC236}">
                <a16:creationId xmlns:a16="http://schemas.microsoft.com/office/drawing/2014/main" id="{EA921736-777A-A2D9-55E7-D1DD98339D02}"/>
              </a:ext>
            </a:extLst>
          </p:cNvPr>
          <p:cNvPicPr>
            <a:picLocks noChangeAspect="1"/>
          </p:cNvPicPr>
          <p:nvPr userDrawn="1"/>
        </p:nvPicPr>
        <p:blipFill>
          <a:blip r:embed="rId13"/>
          <a:stretch>
            <a:fillRect/>
          </a:stretch>
        </p:blipFill>
        <p:spPr>
          <a:xfrm>
            <a:off x="10696354" y="6047922"/>
            <a:ext cx="1534899" cy="785590"/>
          </a:xfrm>
          <a:prstGeom prst="rect">
            <a:avLst/>
          </a:prstGeom>
        </p:spPr>
      </p:pic>
    </p:spTree>
    <p:extLst>
      <p:ext uri="{BB962C8B-B14F-4D97-AF65-F5344CB8AC3E}">
        <p14:creationId xmlns:p14="http://schemas.microsoft.com/office/powerpoint/2010/main" val="238910614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1" r:id="rId4"/>
    <p:sldLayoutId id="2147483652" r:id="rId5"/>
    <p:sldLayoutId id="2147483653" r:id="rId6"/>
    <p:sldLayoutId id="2147483656" r:id="rId7"/>
    <p:sldLayoutId id="2147483654" r:id="rId8"/>
    <p:sldLayoutId id="2147483658" r:id="rId9"/>
    <p:sldLayoutId id="2147483655" r:id="rId10"/>
    <p:sldLayoutId id="2147483659" r:id="rId11"/>
  </p:sldLayoutIdLst>
  <p:hf hdr="0" ftr="0" dt="0"/>
  <p:txStyles>
    <p:title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366713" indent="-366713" algn="l" defTabSz="914400" rtl="0" eaLnBrk="1" latinLnBrk="0" hangingPunct="1">
        <a:lnSpc>
          <a:spcPct val="90000"/>
        </a:lnSpc>
        <a:spcBef>
          <a:spcPts val="600"/>
        </a:spcBef>
        <a:buClr>
          <a:schemeClr val="accent1"/>
        </a:buClr>
        <a:buFont typeface="Arial" panose="020B0604020202020204" pitchFamily="34" charset="0"/>
        <a:buChar char="•"/>
        <a:tabLst/>
        <a:defRPr sz="3200" kern="1200">
          <a:solidFill>
            <a:schemeClr val="tx1"/>
          </a:solidFill>
          <a:latin typeface="+mn-lt"/>
          <a:ea typeface="+mn-ea"/>
          <a:cs typeface="+mn-cs"/>
        </a:defRPr>
      </a:lvl1pPr>
      <a:lvl2pPr marL="719138" indent="-311150" algn="l" defTabSz="914400" rtl="0" eaLnBrk="1" latinLnBrk="0" hangingPunct="1">
        <a:lnSpc>
          <a:spcPct val="90000"/>
        </a:lnSpc>
        <a:spcBef>
          <a:spcPts val="600"/>
        </a:spcBef>
        <a:buClr>
          <a:schemeClr val="tx1"/>
        </a:buClr>
        <a:buFont typeface="Systemtypsnitt normalt"/>
        <a:buChar char="−"/>
        <a:tabLst/>
        <a:defRPr sz="2400" kern="1200">
          <a:solidFill>
            <a:schemeClr val="tx1"/>
          </a:solidFill>
          <a:latin typeface="+mn-lt"/>
          <a:ea typeface="+mn-ea"/>
          <a:cs typeface="+mn-cs"/>
        </a:defRPr>
      </a:lvl2pPr>
      <a:lvl3pPr marL="944563" indent="-225425" algn="l" defTabSz="914400" rtl="0" eaLnBrk="1" latinLnBrk="0" hangingPunct="1">
        <a:lnSpc>
          <a:spcPct val="90000"/>
        </a:lnSpc>
        <a:spcBef>
          <a:spcPts val="600"/>
        </a:spcBef>
        <a:buClr>
          <a:schemeClr val="tx1"/>
        </a:buClr>
        <a:buFont typeface="Arial" panose="020B0604020202020204" pitchFamily="34" charset="0"/>
        <a:buChar char="•"/>
        <a:tabLst/>
        <a:defRPr sz="2000" kern="1200">
          <a:solidFill>
            <a:schemeClr val="tx1"/>
          </a:solidFill>
          <a:latin typeface="+mn-lt"/>
          <a:ea typeface="+mn-ea"/>
          <a:cs typeface="+mn-cs"/>
        </a:defRPr>
      </a:lvl3pPr>
      <a:lvl4pPr marL="1255713" indent="-268288" algn="l" defTabSz="914400" rtl="0" eaLnBrk="1" latinLnBrk="0" hangingPunct="1">
        <a:lnSpc>
          <a:spcPct val="90000"/>
        </a:lnSpc>
        <a:spcBef>
          <a:spcPts val="600"/>
        </a:spcBef>
        <a:buClr>
          <a:schemeClr val="tx1"/>
        </a:buClr>
        <a:buFont typeface="Systemtypsnitt normalt"/>
        <a:buChar char="–"/>
        <a:tabLst/>
        <a:defRPr sz="2000" kern="1200">
          <a:solidFill>
            <a:schemeClr val="tx1"/>
          </a:solidFill>
          <a:latin typeface="+mn-lt"/>
          <a:ea typeface="+mn-ea"/>
          <a:cs typeface="+mn-cs"/>
        </a:defRPr>
      </a:lvl4pPr>
      <a:lvl5pPr marL="1511300" indent="-255588" algn="l" defTabSz="914400" rtl="0" eaLnBrk="1" latinLnBrk="0" hangingPunct="1">
        <a:lnSpc>
          <a:spcPct val="90000"/>
        </a:lnSpc>
        <a:spcBef>
          <a:spcPts val="600"/>
        </a:spcBef>
        <a:buClr>
          <a:schemeClr val="tx1"/>
        </a:buClr>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36" userDrawn="1">
          <p15:clr>
            <a:srgbClr val="F26B43"/>
          </p15:clr>
        </p15:guide>
        <p15:guide id="4" pos="7537" userDrawn="1">
          <p15:clr>
            <a:srgbClr val="F26B43"/>
          </p15:clr>
        </p15:guide>
        <p15:guide id="5" orient="horz" pos="3974" userDrawn="1">
          <p15:clr>
            <a:srgbClr val="F26B43"/>
          </p15:clr>
        </p15:guide>
        <p15:guide id="6" orient="horz" pos="144" userDrawn="1">
          <p15:clr>
            <a:srgbClr val="F26B43"/>
          </p15:clr>
        </p15:guide>
        <p15:guide id="13" orient="horz" pos="4176" userDrawn="1">
          <p15:clr>
            <a:srgbClr val="F26B43"/>
          </p15:clr>
        </p15:guide>
        <p15:guide id="14" orient="horz" pos="3701" userDrawn="1">
          <p15:clr>
            <a:srgbClr val="F26B43"/>
          </p15:clr>
        </p15:guide>
        <p15:guide id="15" pos="280" userDrawn="1">
          <p15:clr>
            <a:srgbClr val="F26B43"/>
          </p15:clr>
        </p15:guide>
        <p15:guide id="16" pos="7393" userDrawn="1">
          <p15:clr>
            <a:srgbClr val="F26B43"/>
          </p15:clr>
        </p15:guide>
        <p15:guide id="17" orient="horz" pos="285" userDrawn="1">
          <p15:clr>
            <a:srgbClr val="F26B43"/>
          </p15:clr>
        </p15:guide>
        <p15:guide id="18" orient="horz" pos="3564" userDrawn="1">
          <p15:clr>
            <a:srgbClr val="F26B43"/>
          </p15:clr>
        </p15:guide>
        <p15:guide id="19"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defria.se/quiz-13-fragor-varje-svensk-bor-veta-om-vara-penga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8.sv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0.sv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2.sv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2DE36601-EB91-190C-03C0-213F2D5F49C0}"/>
              </a:ext>
            </a:extLst>
          </p:cNvPr>
          <p:cNvPicPr>
            <a:picLocks noChangeAspect="1"/>
          </p:cNvPicPr>
          <p:nvPr/>
        </p:nvPicPr>
        <p:blipFill>
          <a:blip r:embed="rId3">
            <a:extLst>
              <a:ext uri="{837473B0-CC2E-450A-ABE3-18F120FF3D39}">
                <a1611:picAttrSrcUrl xmlns:a1611="http://schemas.microsoft.com/office/drawing/2016/11/main" r:id="rId4"/>
              </a:ext>
            </a:extLst>
          </a:blip>
          <a:srcRect t="9850" r="1" b="18149"/>
          <a:stretch>
            <a:fillRect/>
          </a:stretch>
        </p:blipFill>
        <p:spPr>
          <a:xfrm>
            <a:off x="215900" y="112735"/>
            <a:ext cx="11749088" cy="5762604"/>
          </a:xfrm>
          <a:prstGeom prst="rect">
            <a:avLst/>
          </a:prstGeom>
          <a:noFill/>
        </p:spPr>
      </p:pic>
      <p:sp>
        <p:nvSpPr>
          <p:cNvPr id="15" name="Slide Number Placeholder 2">
            <a:extLst>
              <a:ext uri="{FF2B5EF4-FFF2-40B4-BE49-F238E27FC236}">
                <a16:creationId xmlns:a16="http://schemas.microsoft.com/office/drawing/2014/main" id="{498D1764-747F-4DF4-D0FD-0D2A70B13339}"/>
              </a:ext>
            </a:extLst>
          </p:cNvPr>
          <p:cNvSpPr>
            <a:spLocks noGrp="1"/>
          </p:cNvSpPr>
          <p:nvPr>
            <p:ph type="sldNum" sz="quarter" idx="12"/>
          </p:nvPr>
        </p:nvSpPr>
        <p:spPr>
          <a:xfrm>
            <a:off x="227012" y="6485400"/>
            <a:ext cx="1800000" cy="144000"/>
          </a:xfrm>
        </p:spPr>
        <p:txBody>
          <a:bodyPr/>
          <a:lstStyle/>
          <a:p>
            <a:pPr>
              <a:spcAft>
                <a:spcPts val="600"/>
              </a:spcAft>
            </a:pPr>
            <a:fld id="{655E820F-A968-4FCB-8F7B-574C087D0881}" type="slidenum">
              <a:rPr lang="sv-SE" smtClean="0"/>
              <a:pPr>
                <a:spcAft>
                  <a:spcPts val="600"/>
                </a:spcAft>
              </a:pPr>
              <a:t>1</a:t>
            </a:fld>
            <a:endParaRPr lang="sv-SE"/>
          </a:p>
        </p:txBody>
      </p:sp>
      <p:sp>
        <p:nvSpPr>
          <p:cNvPr id="10" name="textruta 9">
            <a:extLst>
              <a:ext uri="{FF2B5EF4-FFF2-40B4-BE49-F238E27FC236}">
                <a16:creationId xmlns:a16="http://schemas.microsoft.com/office/drawing/2014/main" id="{013246D0-34CD-ACA3-4B0F-86FE0380C860}"/>
              </a:ext>
            </a:extLst>
          </p:cNvPr>
          <p:cNvSpPr txBox="1"/>
          <p:nvPr/>
        </p:nvSpPr>
        <p:spPr>
          <a:xfrm>
            <a:off x="9500852" y="5675283"/>
            <a:ext cx="2464136"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4" tooltip="https://defria.se/quiz-13-fragor-varje-svensk-bor-veta-om-vara-pengar">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sv-SE" sz="700">
              <a:solidFill>
                <a:srgbClr val="FFFFFF"/>
              </a:solidFill>
            </a:endParaRPr>
          </a:p>
        </p:txBody>
      </p:sp>
    </p:spTree>
    <p:extLst>
      <p:ext uri="{BB962C8B-B14F-4D97-AF65-F5344CB8AC3E}">
        <p14:creationId xmlns:p14="http://schemas.microsoft.com/office/powerpoint/2010/main" val="3577427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F7FFF39F-3FA0-2FAE-2C88-C8386017AEC8}"/>
              </a:ext>
            </a:extLst>
          </p:cNvPr>
          <p:cNvPicPr>
            <a:picLocks noGrp="1" noChangeAspect="1"/>
          </p:cNvPicPr>
          <p:nvPr>
            <p:ph idx="1"/>
          </p:nvPr>
        </p:nvPicPr>
        <p:blipFill>
          <a:blip r:embed="rId3"/>
          <a:stretch>
            <a:fillRect/>
          </a:stretch>
        </p:blipFill>
        <p:spPr>
          <a:xfrm>
            <a:off x="1001485" y="1808163"/>
            <a:ext cx="9633857" cy="4178980"/>
          </a:xfrm>
          <a:prstGeom prst="rect">
            <a:avLst/>
          </a:prstGeom>
        </p:spPr>
      </p:pic>
      <p:sp>
        <p:nvSpPr>
          <p:cNvPr id="3" name="Platshållare för bildnummer 2">
            <a:extLst>
              <a:ext uri="{FF2B5EF4-FFF2-40B4-BE49-F238E27FC236}">
                <a16:creationId xmlns:a16="http://schemas.microsoft.com/office/drawing/2014/main" id="{1719A1ED-50E7-8CB2-55CE-E86EF4799D25}"/>
              </a:ext>
            </a:extLst>
          </p:cNvPr>
          <p:cNvSpPr>
            <a:spLocks noGrp="1"/>
          </p:cNvSpPr>
          <p:nvPr>
            <p:ph type="sldNum" sz="quarter" idx="12"/>
          </p:nvPr>
        </p:nvSpPr>
        <p:spPr/>
        <p:txBody>
          <a:bodyPr/>
          <a:lstStyle/>
          <a:p>
            <a:fld id="{655E820F-A968-4FCB-8F7B-574C087D0881}" type="slidenum">
              <a:rPr lang="sv-SE" smtClean="0"/>
              <a:t>10</a:t>
            </a:fld>
            <a:endParaRPr lang="sv-SE"/>
          </a:p>
        </p:txBody>
      </p:sp>
      <p:sp>
        <p:nvSpPr>
          <p:cNvPr id="4" name="Rubrik 3">
            <a:extLst>
              <a:ext uri="{FF2B5EF4-FFF2-40B4-BE49-F238E27FC236}">
                <a16:creationId xmlns:a16="http://schemas.microsoft.com/office/drawing/2014/main" id="{E4F5B1AC-E05B-25BB-8857-13CD4ED7488F}"/>
              </a:ext>
            </a:extLst>
          </p:cNvPr>
          <p:cNvSpPr>
            <a:spLocks noGrp="1"/>
          </p:cNvSpPr>
          <p:nvPr>
            <p:ph type="title"/>
          </p:nvPr>
        </p:nvSpPr>
        <p:spPr/>
        <p:txBody>
          <a:bodyPr/>
          <a:lstStyle/>
          <a:p>
            <a:r>
              <a:rPr lang="sv-SE" dirty="0"/>
              <a:t>Långsiktigt lägre realt skatteunderlag</a:t>
            </a:r>
          </a:p>
        </p:txBody>
      </p:sp>
    </p:spTree>
    <p:extLst>
      <p:ext uri="{BB962C8B-B14F-4D97-AF65-F5344CB8AC3E}">
        <p14:creationId xmlns:p14="http://schemas.microsoft.com/office/powerpoint/2010/main" val="3805276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C6896703-662F-01D4-CAC5-93D6E77E428E}"/>
              </a:ext>
            </a:extLst>
          </p:cNvPr>
          <p:cNvPicPr>
            <a:picLocks noGrp="1" noChangeAspect="1"/>
          </p:cNvPicPr>
          <p:nvPr>
            <p:ph idx="1"/>
          </p:nvPr>
        </p:nvPicPr>
        <p:blipFill>
          <a:blip r:embed="rId3"/>
          <a:stretch>
            <a:fillRect/>
          </a:stretch>
        </p:blipFill>
        <p:spPr>
          <a:xfrm>
            <a:off x="444500" y="1808163"/>
            <a:ext cx="10386786" cy="4287837"/>
          </a:xfrm>
          <a:prstGeom prst="rect">
            <a:avLst/>
          </a:prstGeom>
        </p:spPr>
      </p:pic>
      <p:sp>
        <p:nvSpPr>
          <p:cNvPr id="3" name="Platshållare för bildnummer 2">
            <a:extLst>
              <a:ext uri="{FF2B5EF4-FFF2-40B4-BE49-F238E27FC236}">
                <a16:creationId xmlns:a16="http://schemas.microsoft.com/office/drawing/2014/main" id="{3ED37D98-86B2-4CC3-8CD5-E7F53C2FCA05}"/>
              </a:ext>
            </a:extLst>
          </p:cNvPr>
          <p:cNvSpPr>
            <a:spLocks noGrp="1"/>
          </p:cNvSpPr>
          <p:nvPr>
            <p:ph type="sldNum" sz="quarter" idx="12"/>
          </p:nvPr>
        </p:nvSpPr>
        <p:spPr/>
        <p:txBody>
          <a:bodyPr/>
          <a:lstStyle/>
          <a:p>
            <a:fld id="{655E820F-A968-4FCB-8F7B-574C087D0881}" type="slidenum">
              <a:rPr lang="sv-SE" smtClean="0"/>
              <a:t>11</a:t>
            </a:fld>
            <a:endParaRPr lang="sv-SE"/>
          </a:p>
        </p:txBody>
      </p:sp>
      <p:sp>
        <p:nvSpPr>
          <p:cNvPr id="4" name="Rubrik 3">
            <a:extLst>
              <a:ext uri="{FF2B5EF4-FFF2-40B4-BE49-F238E27FC236}">
                <a16:creationId xmlns:a16="http://schemas.microsoft.com/office/drawing/2014/main" id="{F2ECD8EE-A52E-C952-C0E5-87A9B856E00A}"/>
              </a:ext>
            </a:extLst>
          </p:cNvPr>
          <p:cNvSpPr>
            <a:spLocks noGrp="1"/>
          </p:cNvSpPr>
          <p:nvPr>
            <p:ph type="title"/>
          </p:nvPr>
        </p:nvSpPr>
        <p:spPr/>
        <p:txBody>
          <a:bodyPr/>
          <a:lstStyle/>
          <a:p>
            <a:r>
              <a:rPr lang="sv-SE" dirty="0"/>
              <a:t>Leksands resultatnivå har varit låg</a:t>
            </a:r>
          </a:p>
        </p:txBody>
      </p:sp>
    </p:spTree>
    <p:extLst>
      <p:ext uri="{BB962C8B-B14F-4D97-AF65-F5344CB8AC3E}">
        <p14:creationId xmlns:p14="http://schemas.microsoft.com/office/powerpoint/2010/main" val="4063056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11C4AE4C-A9DC-E45B-0678-EDE44B6C2A51}"/>
              </a:ext>
            </a:extLst>
          </p:cNvPr>
          <p:cNvSpPr>
            <a:spLocks noGrp="1"/>
          </p:cNvSpPr>
          <p:nvPr>
            <p:ph type="sldNum" sz="quarter" idx="12"/>
          </p:nvPr>
        </p:nvSpPr>
        <p:spPr>
          <a:xfrm>
            <a:off x="227012" y="6485400"/>
            <a:ext cx="1800000" cy="144000"/>
          </a:xfrm>
        </p:spPr>
        <p:txBody>
          <a:bodyPr anchor="ctr">
            <a:normAutofit/>
          </a:bodyPr>
          <a:lstStyle/>
          <a:p>
            <a:pPr>
              <a:spcAft>
                <a:spcPts val="600"/>
              </a:spcAft>
            </a:pPr>
            <a:fld id="{655E820F-A968-4FCB-8F7B-574C087D0881}" type="slidenum">
              <a:rPr lang="sv-SE" smtClean="0"/>
              <a:pPr>
                <a:spcAft>
                  <a:spcPts val="600"/>
                </a:spcAft>
              </a:pPr>
              <a:t>12</a:t>
            </a:fld>
            <a:endParaRPr lang="sv-SE"/>
          </a:p>
        </p:txBody>
      </p:sp>
      <p:sp>
        <p:nvSpPr>
          <p:cNvPr id="5" name="Rubrik 4">
            <a:extLst>
              <a:ext uri="{FF2B5EF4-FFF2-40B4-BE49-F238E27FC236}">
                <a16:creationId xmlns:a16="http://schemas.microsoft.com/office/drawing/2014/main" id="{EADB73A9-6E5A-AEAA-C359-4DCB6EF03809}"/>
              </a:ext>
            </a:extLst>
          </p:cNvPr>
          <p:cNvSpPr>
            <a:spLocks noGrp="1"/>
          </p:cNvSpPr>
          <p:nvPr>
            <p:ph type="title"/>
          </p:nvPr>
        </p:nvSpPr>
        <p:spPr>
          <a:xfrm>
            <a:off x="444500" y="452438"/>
            <a:ext cx="11291888" cy="1084264"/>
          </a:xfrm>
        </p:spPr>
        <p:txBody>
          <a:bodyPr anchor="b">
            <a:normAutofit/>
          </a:bodyPr>
          <a:lstStyle/>
          <a:p>
            <a:r>
              <a:rPr lang="sv-SE" sz="3700"/>
              <a:t>Fortsatt stora förändringar i kostnadsutjämningen inför 2027</a:t>
            </a:r>
          </a:p>
        </p:txBody>
      </p:sp>
      <p:graphicFrame>
        <p:nvGraphicFramePr>
          <p:cNvPr id="7" name="Platshållare för innehåll 1">
            <a:extLst>
              <a:ext uri="{FF2B5EF4-FFF2-40B4-BE49-F238E27FC236}">
                <a16:creationId xmlns:a16="http://schemas.microsoft.com/office/drawing/2014/main" id="{8B874EFD-47CC-5A8B-EF62-E90F65C15829}"/>
              </a:ext>
            </a:extLst>
          </p:cNvPr>
          <p:cNvGraphicFramePr>
            <a:graphicFrameLocks noGrp="1"/>
          </p:cNvGraphicFramePr>
          <p:nvPr>
            <p:ph idx="1"/>
            <p:extLst>
              <p:ext uri="{D42A27DB-BD31-4B8C-83A1-F6EECF244321}">
                <p14:modId xmlns:p14="http://schemas.microsoft.com/office/powerpoint/2010/main" val="4057671550"/>
              </p:ext>
            </p:extLst>
          </p:nvPr>
        </p:nvGraphicFramePr>
        <p:xfrm>
          <a:off x="444500" y="1808163"/>
          <a:ext cx="11291888" cy="3849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2177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85A5CD50-8CAF-0628-4549-C2E53B34A2BA}"/>
              </a:ext>
            </a:extLst>
          </p:cNvPr>
          <p:cNvSpPr>
            <a:spLocks noGrp="1"/>
          </p:cNvSpPr>
          <p:nvPr>
            <p:ph type="sldNum" sz="quarter" idx="12"/>
          </p:nvPr>
        </p:nvSpPr>
        <p:spPr>
          <a:xfrm>
            <a:off x="227012" y="6485400"/>
            <a:ext cx="1800000" cy="144000"/>
          </a:xfrm>
        </p:spPr>
        <p:txBody>
          <a:bodyPr anchor="ctr">
            <a:normAutofit/>
          </a:bodyPr>
          <a:lstStyle/>
          <a:p>
            <a:pPr>
              <a:spcAft>
                <a:spcPts val="600"/>
              </a:spcAft>
            </a:pPr>
            <a:fld id="{655E820F-A968-4FCB-8F7B-574C087D0881}" type="slidenum">
              <a:rPr lang="sv-SE" smtClean="0"/>
              <a:pPr>
                <a:spcAft>
                  <a:spcPts val="600"/>
                </a:spcAft>
              </a:pPr>
              <a:t>13</a:t>
            </a:fld>
            <a:endParaRPr lang="sv-SE"/>
          </a:p>
        </p:txBody>
      </p:sp>
      <p:pic>
        <p:nvPicPr>
          <p:cNvPr id="6" name="Platshållare för innehåll 5">
            <a:extLst>
              <a:ext uri="{FF2B5EF4-FFF2-40B4-BE49-F238E27FC236}">
                <a16:creationId xmlns:a16="http://schemas.microsoft.com/office/drawing/2014/main" id="{8040730E-BD7F-62B3-FC7E-2960E9DAC054}"/>
              </a:ext>
            </a:extLst>
          </p:cNvPr>
          <p:cNvPicPr>
            <a:picLocks noGrp="1" noChangeAspect="1"/>
          </p:cNvPicPr>
          <p:nvPr>
            <p:ph type="pic" sz="quarter" idx="13"/>
          </p:nvPr>
        </p:nvPicPr>
        <p:blipFill>
          <a:blip r:embed="rId2"/>
          <a:stretch/>
        </p:blipFill>
        <p:spPr>
          <a:xfrm>
            <a:off x="215900" y="501057"/>
            <a:ext cx="11749088" cy="5101822"/>
          </a:xfrm>
          <a:prstGeom prst="rect">
            <a:avLst/>
          </a:prstGeom>
          <a:noFill/>
        </p:spPr>
      </p:pic>
    </p:spTree>
    <p:extLst>
      <p:ext uri="{BB962C8B-B14F-4D97-AF65-F5344CB8AC3E}">
        <p14:creationId xmlns:p14="http://schemas.microsoft.com/office/powerpoint/2010/main" val="2018461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2B9FC85B-952B-7107-06C5-002C753AB7A4}"/>
              </a:ext>
            </a:extLst>
          </p:cNvPr>
          <p:cNvPicPr>
            <a:picLocks noGrp="1" noChangeAspect="1"/>
          </p:cNvPicPr>
          <p:nvPr>
            <p:ph idx="1"/>
          </p:nvPr>
        </p:nvPicPr>
        <p:blipFill>
          <a:blip r:embed="rId2"/>
          <a:srcRect t="35184" r="1" b="13742"/>
          <a:stretch>
            <a:fillRect/>
          </a:stretch>
        </p:blipFill>
        <p:spPr>
          <a:xfrm>
            <a:off x="444500" y="1808163"/>
            <a:ext cx="11291888" cy="3849687"/>
          </a:xfrm>
          <a:prstGeom prst="rect">
            <a:avLst/>
          </a:prstGeom>
          <a:noFill/>
        </p:spPr>
      </p:pic>
      <p:sp>
        <p:nvSpPr>
          <p:cNvPr id="3" name="Platshållare för bildnummer 2">
            <a:extLst>
              <a:ext uri="{FF2B5EF4-FFF2-40B4-BE49-F238E27FC236}">
                <a16:creationId xmlns:a16="http://schemas.microsoft.com/office/drawing/2014/main" id="{F64F9C32-3121-F90C-5037-19E05415D063}"/>
              </a:ext>
            </a:extLst>
          </p:cNvPr>
          <p:cNvSpPr>
            <a:spLocks noGrp="1"/>
          </p:cNvSpPr>
          <p:nvPr>
            <p:ph type="sldNum" sz="quarter" idx="12"/>
          </p:nvPr>
        </p:nvSpPr>
        <p:spPr>
          <a:xfrm>
            <a:off x="227012" y="6485400"/>
            <a:ext cx="1800000" cy="144000"/>
          </a:xfrm>
        </p:spPr>
        <p:txBody>
          <a:bodyPr anchor="ctr">
            <a:normAutofit/>
          </a:bodyPr>
          <a:lstStyle/>
          <a:p>
            <a:pPr>
              <a:spcAft>
                <a:spcPts val="600"/>
              </a:spcAft>
            </a:pPr>
            <a:fld id="{655E820F-A968-4FCB-8F7B-574C087D0881}" type="slidenum">
              <a:rPr lang="sv-SE" smtClean="0"/>
              <a:pPr>
                <a:spcAft>
                  <a:spcPts val="600"/>
                </a:spcAft>
              </a:pPr>
              <a:t>14</a:t>
            </a:fld>
            <a:endParaRPr lang="sv-SE"/>
          </a:p>
        </p:txBody>
      </p:sp>
      <p:sp>
        <p:nvSpPr>
          <p:cNvPr id="4" name="Rubrik 3">
            <a:extLst>
              <a:ext uri="{FF2B5EF4-FFF2-40B4-BE49-F238E27FC236}">
                <a16:creationId xmlns:a16="http://schemas.microsoft.com/office/drawing/2014/main" id="{0556F561-F4E7-4A14-5AEE-8106DA59EB60}"/>
              </a:ext>
            </a:extLst>
          </p:cNvPr>
          <p:cNvSpPr>
            <a:spLocks noGrp="1"/>
          </p:cNvSpPr>
          <p:nvPr>
            <p:ph type="title"/>
          </p:nvPr>
        </p:nvSpPr>
        <p:spPr>
          <a:xfrm>
            <a:off x="444500" y="452438"/>
            <a:ext cx="11291888" cy="1084264"/>
          </a:xfrm>
        </p:spPr>
        <p:txBody>
          <a:bodyPr anchor="b">
            <a:normAutofit/>
          </a:bodyPr>
          <a:lstStyle/>
          <a:p>
            <a:r>
              <a:rPr lang="sv-SE" dirty="0"/>
              <a:t>Kostnadsläget Leksand</a:t>
            </a:r>
          </a:p>
        </p:txBody>
      </p:sp>
    </p:spTree>
    <p:extLst>
      <p:ext uri="{BB962C8B-B14F-4D97-AF65-F5344CB8AC3E}">
        <p14:creationId xmlns:p14="http://schemas.microsoft.com/office/powerpoint/2010/main" val="123905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defRPr sz="4000"/>
            </a:pPr>
            <a:r>
              <a:rPr sz="4000"/>
              <a:t>Verksamhetens nettokostnader enligt resultaträkningen kommun, kr/inv, Leksand, värde: -69 536, år: 2025. Källa: Kolada</a:t>
            </a:r>
          </a:p>
        </p:txBody>
      </p:sp>
      <p:pic>
        <p:nvPicPr>
          <p:cNvPr id="3" name="Picture 2" descr="image.svg"/>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38200" y="2079625"/>
            <a:ext cx="10515600" cy="3169335"/>
          </a:xfrm>
          <a:prstGeom prst="rect">
            <a:avLst/>
          </a:prstGeom>
        </p:spPr>
      </p:pic>
    </p:spTree>
    <p:extLst>
      <p:ext uri="{BB962C8B-B14F-4D97-AF65-F5344CB8AC3E}">
        <p14:creationId xmlns:p14="http://schemas.microsoft.com/office/powerpoint/2010/main" val="1191606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defRPr sz="4000"/>
            </a:pPr>
            <a:r>
              <a:rPr sz="4000"/>
              <a:t>Verksamhetens nettokostnader enligt resultaträkningen kommun, kr/inv, Leksand, värde: -69 536, år: 2025. Källa: Kolada</a:t>
            </a:r>
          </a:p>
        </p:txBody>
      </p:sp>
      <p:pic>
        <p:nvPicPr>
          <p:cNvPr id="3" name="Picture 2" descr="image.svg"/>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38200" y="2079625"/>
            <a:ext cx="10515600" cy="3169335"/>
          </a:xfrm>
          <a:prstGeom prst="rect">
            <a:avLst/>
          </a:prstGeom>
        </p:spPr>
      </p:pic>
    </p:spTree>
    <p:extLst>
      <p:ext uri="{BB962C8B-B14F-4D97-AF65-F5344CB8AC3E}">
        <p14:creationId xmlns:p14="http://schemas.microsoft.com/office/powerpoint/2010/main" val="1390885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defRPr sz="4000"/>
            </a:pPr>
            <a:r>
              <a:rPr sz="4000"/>
              <a:t>Skatteintäkter och generella statsbidrag kommunkoncern, kr/inv, Leksand, värde: 69 542, år: 2024. Källa: Kolada</a:t>
            </a:r>
          </a:p>
        </p:txBody>
      </p:sp>
      <p:pic>
        <p:nvPicPr>
          <p:cNvPr id="3" name="Picture 2" descr="image.svg"/>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38200" y="2079625"/>
            <a:ext cx="10515600" cy="318900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defRPr sz="4000"/>
            </a:pPr>
            <a:r>
              <a:rPr sz="4000"/>
              <a:t>Skattekraft som andel av rikets medelskattekraft kommun, (%). Källa: Kolada</a:t>
            </a:r>
          </a:p>
        </p:txBody>
      </p:sp>
      <p:pic>
        <p:nvPicPr>
          <p:cNvPr id="3" name="Picture 2" descr="image.svg"/>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38200" y="1508125"/>
            <a:ext cx="10515600" cy="355940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defRPr sz="4000"/>
            </a:pPr>
            <a:r>
              <a:rPr sz="4000"/>
              <a:t>Verksamhetens nettokostnader enligt resultaträkningen kommun, kr/inv. Källa: Kolada</a:t>
            </a:r>
          </a:p>
        </p:txBody>
      </p:sp>
      <p:pic>
        <p:nvPicPr>
          <p:cNvPr id="3" name="Picture 2" descr="image.svg"/>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38200" y="1508125"/>
            <a:ext cx="10515600" cy="4020048"/>
          </a:xfrm>
          <a:prstGeom prst="rect">
            <a:avLst/>
          </a:prstGeom>
        </p:spPr>
      </p:pic>
    </p:spTree>
    <p:extLst>
      <p:ext uri="{BB962C8B-B14F-4D97-AF65-F5344CB8AC3E}">
        <p14:creationId xmlns:p14="http://schemas.microsoft.com/office/powerpoint/2010/main" val="227547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latshållare för innehåll 21">
            <a:extLst>
              <a:ext uri="{FF2B5EF4-FFF2-40B4-BE49-F238E27FC236}">
                <a16:creationId xmlns:a16="http://schemas.microsoft.com/office/drawing/2014/main" id="{5FC41561-3E19-3091-F5ED-FB05DE1F5CEE}"/>
              </a:ext>
            </a:extLst>
          </p:cNvPr>
          <p:cNvPicPr>
            <a:picLocks noGrp="1" noChangeAspect="1"/>
          </p:cNvPicPr>
          <p:nvPr>
            <p:ph sz="half" idx="1"/>
          </p:nvPr>
        </p:nvPicPr>
        <p:blipFill>
          <a:blip r:embed="rId2"/>
          <a:stretch>
            <a:fillRect/>
          </a:stretch>
        </p:blipFill>
        <p:spPr>
          <a:xfrm>
            <a:off x="227012" y="1536702"/>
            <a:ext cx="3410673" cy="4528432"/>
          </a:xfrm>
          <a:prstGeom prst="rect">
            <a:avLst/>
          </a:prstGeom>
        </p:spPr>
      </p:pic>
      <p:pic>
        <p:nvPicPr>
          <p:cNvPr id="12" name="Platshållare för innehåll 11">
            <a:extLst>
              <a:ext uri="{FF2B5EF4-FFF2-40B4-BE49-F238E27FC236}">
                <a16:creationId xmlns:a16="http://schemas.microsoft.com/office/drawing/2014/main" id="{DC10B4D0-15B4-C6B5-A7C2-DB1ACBF0306E}"/>
              </a:ext>
            </a:extLst>
          </p:cNvPr>
          <p:cNvPicPr>
            <a:picLocks noGrp="1" noChangeAspect="1"/>
          </p:cNvPicPr>
          <p:nvPr>
            <p:ph sz="half" idx="2"/>
          </p:nvPr>
        </p:nvPicPr>
        <p:blipFill>
          <a:blip r:embed="rId3"/>
          <a:stretch>
            <a:fillRect/>
          </a:stretch>
        </p:blipFill>
        <p:spPr>
          <a:xfrm>
            <a:off x="6187479" y="3112789"/>
            <a:ext cx="5733326" cy="2952345"/>
          </a:xfrm>
          <a:prstGeom prst="rect">
            <a:avLst/>
          </a:prstGeom>
        </p:spPr>
      </p:pic>
      <p:sp>
        <p:nvSpPr>
          <p:cNvPr id="3" name="Platshållare för bildnummer 2">
            <a:extLst>
              <a:ext uri="{FF2B5EF4-FFF2-40B4-BE49-F238E27FC236}">
                <a16:creationId xmlns:a16="http://schemas.microsoft.com/office/drawing/2014/main" id="{7932BFE9-7EF5-E877-F05C-5C2B8DDB4D70}"/>
              </a:ext>
            </a:extLst>
          </p:cNvPr>
          <p:cNvSpPr>
            <a:spLocks noGrp="1"/>
          </p:cNvSpPr>
          <p:nvPr>
            <p:ph type="sldNum" sz="quarter" idx="12"/>
          </p:nvPr>
        </p:nvSpPr>
        <p:spPr/>
        <p:txBody>
          <a:bodyPr/>
          <a:lstStyle/>
          <a:p>
            <a:fld id="{655E820F-A968-4FCB-8F7B-574C087D0881}" type="slidenum">
              <a:rPr lang="sv-SE" smtClean="0"/>
              <a:t>2</a:t>
            </a:fld>
            <a:endParaRPr lang="sv-SE"/>
          </a:p>
        </p:txBody>
      </p:sp>
      <p:sp>
        <p:nvSpPr>
          <p:cNvPr id="19" name="Rubrik 18">
            <a:extLst>
              <a:ext uri="{FF2B5EF4-FFF2-40B4-BE49-F238E27FC236}">
                <a16:creationId xmlns:a16="http://schemas.microsoft.com/office/drawing/2014/main" id="{158819BD-1D7C-0EA9-EFF8-1047B1B7FC43}"/>
              </a:ext>
            </a:extLst>
          </p:cNvPr>
          <p:cNvSpPr>
            <a:spLocks noGrp="1"/>
          </p:cNvSpPr>
          <p:nvPr>
            <p:ph type="title"/>
          </p:nvPr>
        </p:nvSpPr>
        <p:spPr/>
        <p:txBody>
          <a:bodyPr/>
          <a:lstStyle/>
          <a:p>
            <a:r>
              <a:rPr lang="sv-SE" dirty="0"/>
              <a:t>Från dur till moll</a:t>
            </a:r>
          </a:p>
        </p:txBody>
      </p:sp>
      <p:pic>
        <p:nvPicPr>
          <p:cNvPr id="24" name="Bildobjekt 23">
            <a:extLst>
              <a:ext uri="{FF2B5EF4-FFF2-40B4-BE49-F238E27FC236}">
                <a16:creationId xmlns:a16="http://schemas.microsoft.com/office/drawing/2014/main" id="{275292BC-56B3-5AFA-4F29-5CCB73253802}"/>
              </a:ext>
            </a:extLst>
          </p:cNvPr>
          <p:cNvPicPr>
            <a:picLocks noChangeAspect="1"/>
          </p:cNvPicPr>
          <p:nvPr/>
        </p:nvPicPr>
        <p:blipFill>
          <a:blip r:embed="rId4"/>
          <a:stretch>
            <a:fillRect/>
          </a:stretch>
        </p:blipFill>
        <p:spPr>
          <a:xfrm>
            <a:off x="3253174" y="1536702"/>
            <a:ext cx="3410673" cy="4528432"/>
          </a:xfrm>
          <a:prstGeom prst="rect">
            <a:avLst/>
          </a:prstGeom>
        </p:spPr>
      </p:pic>
      <p:pic>
        <p:nvPicPr>
          <p:cNvPr id="26" name="Bildobjekt 25">
            <a:extLst>
              <a:ext uri="{FF2B5EF4-FFF2-40B4-BE49-F238E27FC236}">
                <a16:creationId xmlns:a16="http://schemas.microsoft.com/office/drawing/2014/main" id="{222495E0-9D7E-BBE2-43F4-70A63D35F262}"/>
              </a:ext>
            </a:extLst>
          </p:cNvPr>
          <p:cNvPicPr>
            <a:picLocks noChangeAspect="1"/>
          </p:cNvPicPr>
          <p:nvPr/>
        </p:nvPicPr>
        <p:blipFill>
          <a:blip r:embed="rId5"/>
          <a:stretch>
            <a:fillRect/>
          </a:stretch>
        </p:blipFill>
        <p:spPr>
          <a:xfrm>
            <a:off x="6663847" y="1536702"/>
            <a:ext cx="5256958" cy="2135991"/>
          </a:xfrm>
          <a:prstGeom prst="rect">
            <a:avLst/>
          </a:prstGeom>
        </p:spPr>
      </p:pic>
    </p:spTree>
    <p:extLst>
      <p:ext uri="{BB962C8B-B14F-4D97-AF65-F5344CB8AC3E}">
        <p14:creationId xmlns:p14="http://schemas.microsoft.com/office/powerpoint/2010/main" val="2381079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defRPr sz="4000"/>
            </a:pPr>
            <a:r>
              <a:rPr sz="4000"/>
              <a:t>Nettokostnad fritidsverksamhet, kr/inv. Källa: Kolada</a:t>
            </a:r>
          </a:p>
        </p:txBody>
      </p:sp>
      <p:pic>
        <p:nvPicPr>
          <p:cNvPr id="3" name="Picture 2" descr="image.svg"/>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38200" y="1508125"/>
            <a:ext cx="10515600" cy="4020048"/>
          </a:xfrm>
          <a:prstGeom prst="rect">
            <a:avLst/>
          </a:prstGeom>
        </p:spPr>
      </p:pic>
    </p:spTree>
    <p:extLst>
      <p:ext uri="{BB962C8B-B14F-4D97-AF65-F5344CB8AC3E}">
        <p14:creationId xmlns:p14="http://schemas.microsoft.com/office/powerpoint/2010/main" val="4004432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defRPr sz="4000"/>
            </a:pPr>
            <a:r>
              <a:rPr sz="4000"/>
              <a:t>Nettokostnad individ- och familjeomsorg, kr/inv. Källa: Kolada</a:t>
            </a:r>
          </a:p>
        </p:txBody>
      </p:sp>
      <p:pic>
        <p:nvPicPr>
          <p:cNvPr id="3" name="Picture 2" descr="image.sv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38200" y="1508125"/>
            <a:ext cx="10515600" cy="4020048"/>
          </a:xfrm>
          <a:prstGeom prst="rect">
            <a:avLst/>
          </a:prstGeom>
        </p:spPr>
      </p:pic>
    </p:spTree>
    <p:extLst>
      <p:ext uri="{BB962C8B-B14F-4D97-AF65-F5344CB8AC3E}">
        <p14:creationId xmlns:p14="http://schemas.microsoft.com/office/powerpoint/2010/main" val="2811217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defRPr sz="4000"/>
            </a:pPr>
            <a:r>
              <a:rPr sz="4000"/>
              <a:t>Nettokostnad infrastruktur, skydd m.m., kr/inv. Källa: Kolada</a:t>
            </a:r>
          </a:p>
        </p:txBody>
      </p:sp>
      <p:pic>
        <p:nvPicPr>
          <p:cNvPr id="3" name="Picture 2" descr="image.svg"/>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38200" y="1508125"/>
            <a:ext cx="10515600" cy="4020048"/>
          </a:xfrm>
          <a:prstGeom prst="rect">
            <a:avLst/>
          </a:prstGeom>
        </p:spPr>
      </p:pic>
    </p:spTree>
    <p:extLst>
      <p:ext uri="{BB962C8B-B14F-4D97-AF65-F5344CB8AC3E}">
        <p14:creationId xmlns:p14="http://schemas.microsoft.com/office/powerpoint/2010/main" val="2004806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defRPr sz="4000"/>
            </a:pPr>
            <a:r>
              <a:rPr sz="4000"/>
              <a:t>Nettokostnad kulturverksamhet, kr/inv. Källa: Kolada</a:t>
            </a:r>
          </a:p>
        </p:txBody>
      </p:sp>
      <p:pic>
        <p:nvPicPr>
          <p:cNvPr id="3" name="Picture 2" descr="image.svg"/>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38200" y="1508125"/>
            <a:ext cx="10515600" cy="4020048"/>
          </a:xfrm>
          <a:prstGeom prst="rect">
            <a:avLst/>
          </a:prstGeom>
        </p:spPr>
      </p:pic>
    </p:spTree>
    <p:extLst>
      <p:ext uri="{BB962C8B-B14F-4D97-AF65-F5344CB8AC3E}">
        <p14:creationId xmlns:p14="http://schemas.microsoft.com/office/powerpoint/2010/main" val="3820333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defRPr sz="4000"/>
            </a:pPr>
            <a:r>
              <a:rPr sz="4000"/>
              <a:t>Nettokostnad pedagogisk verksamhet, kr/inv. Källa: Kolada</a:t>
            </a:r>
          </a:p>
        </p:txBody>
      </p:sp>
      <p:pic>
        <p:nvPicPr>
          <p:cNvPr id="3" name="Picture 2" descr="image.svg"/>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38200" y="1508125"/>
            <a:ext cx="10515600" cy="4020048"/>
          </a:xfrm>
          <a:prstGeom prst="rect">
            <a:avLst/>
          </a:prstGeom>
        </p:spPr>
      </p:pic>
    </p:spTree>
    <p:extLst>
      <p:ext uri="{BB962C8B-B14F-4D97-AF65-F5344CB8AC3E}">
        <p14:creationId xmlns:p14="http://schemas.microsoft.com/office/powerpoint/2010/main" val="3125877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defRPr sz="4000"/>
            </a:pPr>
            <a:r>
              <a:rPr sz="4000"/>
              <a:t>Kostnad väg- och järnvägsnät, parkering, kr/inv. Källa: Kolada</a:t>
            </a:r>
          </a:p>
        </p:txBody>
      </p:sp>
      <p:pic>
        <p:nvPicPr>
          <p:cNvPr id="3" name="Picture 2" descr="image.svg"/>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38200" y="1508125"/>
            <a:ext cx="10515600" cy="355940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defRPr sz="4000"/>
            </a:pPr>
            <a:r>
              <a:rPr sz="4000"/>
              <a:t>Nettokostnad äldre och funktionsnedsättning (SoL, LSS, SFB), kr/inv. Källa: Kolada</a:t>
            </a:r>
          </a:p>
        </p:txBody>
      </p:sp>
      <p:pic>
        <p:nvPicPr>
          <p:cNvPr id="3" name="Picture 2" descr="image.svg"/>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38200" y="1508125"/>
            <a:ext cx="10515600" cy="4020048"/>
          </a:xfrm>
          <a:prstGeom prst="rect">
            <a:avLst/>
          </a:prstGeom>
        </p:spPr>
      </p:pic>
    </p:spTree>
    <p:extLst>
      <p:ext uri="{BB962C8B-B14F-4D97-AF65-F5344CB8AC3E}">
        <p14:creationId xmlns:p14="http://schemas.microsoft.com/office/powerpoint/2010/main" val="3280154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defRPr sz="4000"/>
            </a:pPr>
            <a:r>
              <a:rPr sz="4000"/>
              <a:t>Behovsnivå äldreomsorg, kr/inv, Leksand, värde: -220, år: 2025. Källa: Kolada</a:t>
            </a:r>
          </a:p>
        </p:txBody>
      </p:sp>
      <p:pic>
        <p:nvPicPr>
          <p:cNvPr id="3" name="Picture 2" descr="image.sv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38200" y="1508125"/>
            <a:ext cx="10515600" cy="3169335"/>
          </a:xfrm>
          <a:prstGeom prst="rect">
            <a:avLst/>
          </a:prstGeom>
        </p:spPr>
      </p:pic>
    </p:spTree>
    <p:extLst>
      <p:ext uri="{BB962C8B-B14F-4D97-AF65-F5344CB8AC3E}">
        <p14:creationId xmlns:p14="http://schemas.microsoft.com/office/powerpoint/2010/main" val="2995436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84EA2AB9-9228-4F4D-194D-55715252CD19}"/>
              </a:ext>
            </a:extLst>
          </p:cNvPr>
          <p:cNvSpPr>
            <a:spLocks noGrp="1"/>
          </p:cNvSpPr>
          <p:nvPr>
            <p:ph type="sldNum" sz="quarter" idx="12"/>
          </p:nvPr>
        </p:nvSpPr>
        <p:spPr/>
        <p:txBody>
          <a:bodyPr/>
          <a:lstStyle/>
          <a:p>
            <a:fld id="{655E820F-A968-4FCB-8F7B-574C087D0881}" type="slidenum">
              <a:rPr lang="sv-SE" smtClean="0"/>
              <a:t>28</a:t>
            </a:fld>
            <a:endParaRPr lang="sv-SE"/>
          </a:p>
        </p:txBody>
      </p:sp>
      <p:pic>
        <p:nvPicPr>
          <p:cNvPr id="3" name="Bildobjekt 2">
            <a:extLst>
              <a:ext uri="{FF2B5EF4-FFF2-40B4-BE49-F238E27FC236}">
                <a16:creationId xmlns:a16="http://schemas.microsoft.com/office/drawing/2014/main" id="{DC7AEFC8-0241-F8DA-38D2-02AA54EAD29E}"/>
              </a:ext>
            </a:extLst>
          </p:cNvPr>
          <p:cNvPicPr>
            <a:picLocks noChangeAspect="1"/>
          </p:cNvPicPr>
          <p:nvPr/>
        </p:nvPicPr>
        <p:blipFill>
          <a:blip r:embed="rId2"/>
          <a:stretch>
            <a:fillRect/>
          </a:stretch>
        </p:blipFill>
        <p:spPr>
          <a:xfrm>
            <a:off x="81024" y="0"/>
            <a:ext cx="11864050" cy="6858000"/>
          </a:xfrm>
          <a:prstGeom prst="rect">
            <a:avLst/>
          </a:prstGeom>
        </p:spPr>
      </p:pic>
    </p:spTree>
    <p:extLst>
      <p:ext uri="{BB962C8B-B14F-4D97-AF65-F5344CB8AC3E}">
        <p14:creationId xmlns:p14="http://schemas.microsoft.com/office/powerpoint/2010/main" val="2226494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3C072D95-C82C-A14B-A7D2-234AECD43D2D}"/>
              </a:ext>
            </a:extLst>
          </p:cNvPr>
          <p:cNvSpPr>
            <a:spLocks noGrp="1"/>
          </p:cNvSpPr>
          <p:nvPr>
            <p:ph type="sldNum" sz="quarter" idx="12"/>
          </p:nvPr>
        </p:nvSpPr>
        <p:spPr/>
        <p:txBody>
          <a:bodyPr/>
          <a:lstStyle/>
          <a:p>
            <a:fld id="{655E820F-A968-4FCB-8F7B-574C087D0881}" type="slidenum">
              <a:rPr lang="sv-SE" smtClean="0"/>
              <a:t>29</a:t>
            </a:fld>
            <a:endParaRPr lang="sv-SE"/>
          </a:p>
        </p:txBody>
      </p:sp>
      <p:pic>
        <p:nvPicPr>
          <p:cNvPr id="18" name="Platshållare för innehåll 17">
            <a:extLst>
              <a:ext uri="{FF2B5EF4-FFF2-40B4-BE49-F238E27FC236}">
                <a16:creationId xmlns:a16="http://schemas.microsoft.com/office/drawing/2014/main" id="{D2473B53-47B4-8A93-B7A8-D98D1349E01F}"/>
              </a:ext>
            </a:extLst>
          </p:cNvPr>
          <p:cNvPicPr>
            <a:picLocks noGrp="1" noChangeAspect="1"/>
          </p:cNvPicPr>
          <p:nvPr>
            <p:ph idx="1"/>
          </p:nvPr>
        </p:nvPicPr>
        <p:blipFill>
          <a:blip r:embed="rId2"/>
          <a:stretch>
            <a:fillRect/>
          </a:stretch>
        </p:blipFill>
        <p:spPr>
          <a:xfrm>
            <a:off x="227012" y="168088"/>
            <a:ext cx="11964988" cy="6689912"/>
          </a:xfrm>
          <a:prstGeom prst="rect">
            <a:avLst/>
          </a:prstGeom>
        </p:spPr>
      </p:pic>
    </p:spTree>
    <p:extLst>
      <p:ext uri="{BB962C8B-B14F-4D97-AF65-F5344CB8AC3E}">
        <p14:creationId xmlns:p14="http://schemas.microsoft.com/office/powerpoint/2010/main" val="622556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8">
            <a:extLst>
              <a:ext uri="{FF2B5EF4-FFF2-40B4-BE49-F238E27FC236}">
                <a16:creationId xmlns:a16="http://schemas.microsoft.com/office/drawing/2014/main" id="{6DF3E3E3-E7A1-7007-97BB-BEFF0AC68451}"/>
              </a:ext>
            </a:extLst>
          </p:cNvPr>
          <p:cNvPicPr>
            <a:picLocks noGrp="1" noChangeAspect="1"/>
          </p:cNvPicPr>
          <p:nvPr>
            <p:ph idx="1"/>
          </p:nvPr>
        </p:nvPicPr>
        <p:blipFill>
          <a:blip r:embed="rId2"/>
          <a:stretch>
            <a:fillRect/>
          </a:stretch>
        </p:blipFill>
        <p:spPr>
          <a:xfrm>
            <a:off x="227012" y="228600"/>
            <a:ext cx="11799084" cy="5848109"/>
          </a:xfrm>
          <a:prstGeom prst="rect">
            <a:avLst/>
          </a:prstGeom>
        </p:spPr>
      </p:pic>
      <p:sp>
        <p:nvSpPr>
          <p:cNvPr id="4" name="Platshållare för bildnummer 3">
            <a:extLst>
              <a:ext uri="{FF2B5EF4-FFF2-40B4-BE49-F238E27FC236}">
                <a16:creationId xmlns:a16="http://schemas.microsoft.com/office/drawing/2014/main" id="{B67DD278-5BFE-A3FC-5F5D-E0DFEA52F8A4}"/>
              </a:ext>
            </a:extLst>
          </p:cNvPr>
          <p:cNvSpPr>
            <a:spLocks noGrp="1"/>
          </p:cNvSpPr>
          <p:nvPr>
            <p:ph type="sldNum" sz="quarter" idx="12"/>
          </p:nvPr>
        </p:nvSpPr>
        <p:spPr/>
        <p:txBody>
          <a:bodyPr/>
          <a:lstStyle/>
          <a:p>
            <a:fld id="{655E820F-A968-4FCB-8F7B-574C087D0881}" type="slidenum">
              <a:rPr lang="sv-SE" smtClean="0"/>
              <a:t>3</a:t>
            </a:fld>
            <a:endParaRPr lang="sv-SE"/>
          </a:p>
        </p:txBody>
      </p:sp>
    </p:spTree>
    <p:extLst>
      <p:ext uri="{BB962C8B-B14F-4D97-AF65-F5344CB8AC3E}">
        <p14:creationId xmlns:p14="http://schemas.microsoft.com/office/powerpoint/2010/main" val="2748783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F64882B8-8150-44B6-80A1-7D1D27B19C89}"/>
              </a:ext>
            </a:extLst>
          </p:cNvPr>
          <p:cNvSpPr>
            <a:spLocks noGrp="1"/>
          </p:cNvSpPr>
          <p:nvPr>
            <p:ph idx="1"/>
          </p:nvPr>
        </p:nvSpPr>
        <p:spPr>
          <a:xfrm>
            <a:off x="444500" y="1808163"/>
            <a:ext cx="11291888" cy="4222247"/>
          </a:xfrm>
        </p:spPr>
        <p:txBody>
          <a:bodyPr>
            <a:normAutofit lnSpcReduction="10000"/>
          </a:bodyPr>
          <a:lstStyle/>
          <a:p>
            <a:r>
              <a:rPr lang="sv-SE" dirty="0"/>
              <a:t>Svårt att ställa om ytterligare inom utbildningssektorn</a:t>
            </a:r>
          </a:p>
          <a:p>
            <a:r>
              <a:rPr lang="sv-SE" dirty="0"/>
              <a:t>Ej täckning för nationella reformer – ex lärares undervisningstid, NIS 2 m.m.</a:t>
            </a:r>
          </a:p>
          <a:p>
            <a:r>
              <a:rPr lang="sv-SE" dirty="0"/>
              <a:t>Utrymme för lönerevision</a:t>
            </a:r>
          </a:p>
          <a:p>
            <a:r>
              <a:rPr lang="sv-SE" dirty="0"/>
              <a:t>Hårdare styrning mot standardkostnader </a:t>
            </a:r>
          </a:p>
          <a:p>
            <a:r>
              <a:rPr lang="sv-SE" dirty="0"/>
              <a:t>Exploatering – takt och finansiering</a:t>
            </a:r>
          </a:p>
          <a:p>
            <a:r>
              <a:rPr lang="sv-SE" dirty="0"/>
              <a:t>Utrymme för utveckling</a:t>
            </a:r>
          </a:p>
          <a:p>
            <a:r>
              <a:rPr lang="sv-SE" dirty="0"/>
              <a:t>Våga räkna på minskade kostnader för sjukskrivningar</a:t>
            </a:r>
          </a:p>
          <a:p>
            <a:r>
              <a:rPr lang="sv-SE" dirty="0"/>
              <a:t>Effektiv bemanning</a:t>
            </a:r>
          </a:p>
          <a:p>
            <a:endParaRPr lang="sv-SE" dirty="0"/>
          </a:p>
          <a:p>
            <a:endParaRPr lang="sv-SE" dirty="0"/>
          </a:p>
          <a:p>
            <a:endParaRPr lang="sv-SE" dirty="0"/>
          </a:p>
        </p:txBody>
      </p:sp>
      <p:sp>
        <p:nvSpPr>
          <p:cNvPr id="3" name="Platshållare för bildnummer 2">
            <a:extLst>
              <a:ext uri="{FF2B5EF4-FFF2-40B4-BE49-F238E27FC236}">
                <a16:creationId xmlns:a16="http://schemas.microsoft.com/office/drawing/2014/main" id="{6773F3CD-1B08-25C3-2C0B-47B724E32D6D}"/>
              </a:ext>
            </a:extLst>
          </p:cNvPr>
          <p:cNvSpPr>
            <a:spLocks noGrp="1"/>
          </p:cNvSpPr>
          <p:nvPr>
            <p:ph type="sldNum" sz="quarter" idx="12"/>
          </p:nvPr>
        </p:nvSpPr>
        <p:spPr/>
        <p:txBody>
          <a:bodyPr/>
          <a:lstStyle/>
          <a:p>
            <a:fld id="{655E820F-A968-4FCB-8F7B-574C087D0881}" type="slidenum">
              <a:rPr lang="sv-SE" smtClean="0"/>
              <a:t>30</a:t>
            </a:fld>
            <a:endParaRPr lang="sv-SE"/>
          </a:p>
        </p:txBody>
      </p:sp>
      <p:sp>
        <p:nvSpPr>
          <p:cNvPr id="4" name="Rubrik 3">
            <a:extLst>
              <a:ext uri="{FF2B5EF4-FFF2-40B4-BE49-F238E27FC236}">
                <a16:creationId xmlns:a16="http://schemas.microsoft.com/office/drawing/2014/main" id="{51D71536-70B6-BBBE-A157-E6A81764FA1E}"/>
              </a:ext>
            </a:extLst>
          </p:cNvPr>
          <p:cNvSpPr>
            <a:spLocks noGrp="1"/>
          </p:cNvSpPr>
          <p:nvPr>
            <p:ph type="title"/>
          </p:nvPr>
        </p:nvSpPr>
        <p:spPr/>
        <p:txBody>
          <a:bodyPr/>
          <a:lstStyle/>
          <a:p>
            <a:r>
              <a:rPr lang="sv-SE" dirty="0"/>
              <a:t>Utmaningar - vägval</a:t>
            </a:r>
          </a:p>
        </p:txBody>
      </p:sp>
    </p:spTree>
    <p:extLst>
      <p:ext uri="{BB962C8B-B14F-4D97-AF65-F5344CB8AC3E}">
        <p14:creationId xmlns:p14="http://schemas.microsoft.com/office/powerpoint/2010/main" val="4194078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F8A95-F10C-3046-3393-92EDACB0E95E}"/>
            </a:ext>
          </a:extLst>
        </p:cNvPr>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6AF41E9-F2A8-532A-7CEA-1A64730A8140}"/>
              </a:ext>
            </a:extLst>
          </p:cNvPr>
          <p:cNvSpPr>
            <a:spLocks noGrp="1"/>
          </p:cNvSpPr>
          <p:nvPr>
            <p:ph sz="half" idx="1"/>
          </p:nvPr>
        </p:nvSpPr>
        <p:spPr/>
        <p:txBody>
          <a:bodyPr>
            <a:normAutofit fontScale="70000" lnSpcReduction="20000"/>
          </a:bodyPr>
          <a:lstStyle/>
          <a:p>
            <a:r>
              <a:rPr lang="sv-SE" dirty="0"/>
              <a:t>Svårt att ställa om ytterligare inom utbildningssektorn</a:t>
            </a:r>
          </a:p>
          <a:p>
            <a:r>
              <a:rPr lang="sv-SE" dirty="0"/>
              <a:t>Ej täckning för nationella reformer – ex lärares undervisningstid, NIS 2 m.m.</a:t>
            </a:r>
          </a:p>
          <a:p>
            <a:r>
              <a:rPr lang="sv-SE" dirty="0"/>
              <a:t>Utrymme för lönerevision</a:t>
            </a:r>
          </a:p>
          <a:p>
            <a:r>
              <a:rPr lang="sv-SE" dirty="0"/>
              <a:t>Hårdare styrning mot standardkostnader </a:t>
            </a:r>
          </a:p>
          <a:p>
            <a:r>
              <a:rPr lang="sv-SE" dirty="0"/>
              <a:t>Exploatering – takt och finansiering</a:t>
            </a:r>
          </a:p>
          <a:p>
            <a:r>
              <a:rPr lang="sv-SE" dirty="0"/>
              <a:t>Utrymme för utveckling</a:t>
            </a:r>
          </a:p>
          <a:p>
            <a:r>
              <a:rPr lang="sv-SE" dirty="0"/>
              <a:t>Våga räkna på minskade kostnader för sjukskrivningar</a:t>
            </a:r>
          </a:p>
          <a:p>
            <a:r>
              <a:rPr lang="sv-SE" dirty="0"/>
              <a:t>Effektiv bemanning</a:t>
            </a:r>
          </a:p>
          <a:p>
            <a:endParaRPr lang="sv-SE" dirty="0"/>
          </a:p>
          <a:p>
            <a:endParaRPr lang="sv-SE" dirty="0"/>
          </a:p>
          <a:p>
            <a:endParaRPr lang="sv-SE" dirty="0"/>
          </a:p>
        </p:txBody>
      </p:sp>
      <p:pic>
        <p:nvPicPr>
          <p:cNvPr id="7" name="Platshållare för innehåll 6">
            <a:extLst>
              <a:ext uri="{FF2B5EF4-FFF2-40B4-BE49-F238E27FC236}">
                <a16:creationId xmlns:a16="http://schemas.microsoft.com/office/drawing/2014/main" id="{73FAE623-9555-0DCE-B3AE-BFE693AE4B69}"/>
              </a:ext>
            </a:extLst>
          </p:cNvPr>
          <p:cNvPicPr>
            <a:picLocks noGrp="1" noChangeAspect="1"/>
          </p:cNvPicPr>
          <p:nvPr>
            <p:ph sz="half" idx="2"/>
          </p:nvPr>
        </p:nvPicPr>
        <p:blipFill>
          <a:blip r:embed="rId2"/>
          <a:stretch>
            <a:fillRect/>
          </a:stretch>
        </p:blipFill>
        <p:spPr>
          <a:xfrm>
            <a:off x="6326188" y="1431133"/>
            <a:ext cx="5723850" cy="4731672"/>
          </a:xfrm>
          <a:prstGeom prst="rect">
            <a:avLst/>
          </a:prstGeom>
        </p:spPr>
      </p:pic>
      <p:sp>
        <p:nvSpPr>
          <p:cNvPr id="3" name="Platshållare för bildnummer 2">
            <a:extLst>
              <a:ext uri="{FF2B5EF4-FFF2-40B4-BE49-F238E27FC236}">
                <a16:creationId xmlns:a16="http://schemas.microsoft.com/office/drawing/2014/main" id="{21958131-60B2-55E1-B8EF-1EB661B40A18}"/>
              </a:ext>
            </a:extLst>
          </p:cNvPr>
          <p:cNvSpPr>
            <a:spLocks noGrp="1"/>
          </p:cNvSpPr>
          <p:nvPr>
            <p:ph type="sldNum" sz="quarter" idx="12"/>
          </p:nvPr>
        </p:nvSpPr>
        <p:spPr/>
        <p:txBody>
          <a:bodyPr/>
          <a:lstStyle/>
          <a:p>
            <a:fld id="{655E820F-A968-4FCB-8F7B-574C087D0881}" type="slidenum">
              <a:rPr lang="sv-SE" smtClean="0"/>
              <a:t>31</a:t>
            </a:fld>
            <a:endParaRPr lang="sv-SE"/>
          </a:p>
        </p:txBody>
      </p:sp>
      <p:sp>
        <p:nvSpPr>
          <p:cNvPr id="4" name="Rubrik 3">
            <a:extLst>
              <a:ext uri="{FF2B5EF4-FFF2-40B4-BE49-F238E27FC236}">
                <a16:creationId xmlns:a16="http://schemas.microsoft.com/office/drawing/2014/main" id="{43F4A45E-539C-7651-7C93-49C3D6F44854}"/>
              </a:ext>
            </a:extLst>
          </p:cNvPr>
          <p:cNvSpPr>
            <a:spLocks noGrp="1"/>
          </p:cNvSpPr>
          <p:nvPr>
            <p:ph type="title"/>
          </p:nvPr>
        </p:nvSpPr>
        <p:spPr/>
        <p:txBody>
          <a:bodyPr/>
          <a:lstStyle/>
          <a:p>
            <a:r>
              <a:rPr lang="sv-SE" dirty="0"/>
              <a:t>Utmaningar - vägval</a:t>
            </a:r>
          </a:p>
        </p:txBody>
      </p:sp>
    </p:spTree>
    <p:extLst>
      <p:ext uri="{BB962C8B-B14F-4D97-AF65-F5344CB8AC3E}">
        <p14:creationId xmlns:p14="http://schemas.microsoft.com/office/powerpoint/2010/main" val="3826063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a:extLst>
              <a:ext uri="{FF2B5EF4-FFF2-40B4-BE49-F238E27FC236}">
                <a16:creationId xmlns:a16="http://schemas.microsoft.com/office/drawing/2014/main" id="{924B6C41-7C21-95DC-37AC-CD3475EAF85E}"/>
              </a:ext>
            </a:extLst>
          </p:cNvPr>
          <p:cNvPicPr>
            <a:picLocks noGrp="1" noChangeAspect="1"/>
          </p:cNvPicPr>
          <p:nvPr>
            <p:ph sz="half" idx="1"/>
          </p:nvPr>
        </p:nvPicPr>
        <p:blipFill>
          <a:blip r:embed="rId2"/>
          <a:stretch>
            <a:fillRect/>
          </a:stretch>
        </p:blipFill>
        <p:spPr>
          <a:xfrm>
            <a:off x="444499" y="1536703"/>
            <a:ext cx="5881687" cy="4447408"/>
          </a:xfrm>
          <a:prstGeom prst="rect">
            <a:avLst/>
          </a:prstGeom>
        </p:spPr>
      </p:pic>
      <p:pic>
        <p:nvPicPr>
          <p:cNvPr id="9" name="Platshållare för innehåll 8">
            <a:extLst>
              <a:ext uri="{FF2B5EF4-FFF2-40B4-BE49-F238E27FC236}">
                <a16:creationId xmlns:a16="http://schemas.microsoft.com/office/drawing/2014/main" id="{68B4052F-D5E1-530F-827E-406B0A10254F}"/>
              </a:ext>
            </a:extLst>
          </p:cNvPr>
          <p:cNvPicPr>
            <a:picLocks noGrp="1" noChangeAspect="1"/>
          </p:cNvPicPr>
          <p:nvPr>
            <p:ph sz="half" idx="2"/>
          </p:nvPr>
        </p:nvPicPr>
        <p:blipFill>
          <a:blip r:embed="rId3"/>
          <a:stretch>
            <a:fillRect/>
          </a:stretch>
        </p:blipFill>
        <p:spPr>
          <a:xfrm>
            <a:off x="6326187" y="1536702"/>
            <a:ext cx="5572587" cy="4447409"/>
          </a:xfrm>
          <a:prstGeom prst="rect">
            <a:avLst/>
          </a:prstGeom>
        </p:spPr>
      </p:pic>
      <p:sp>
        <p:nvSpPr>
          <p:cNvPr id="4" name="Platshållare för bildnummer 3">
            <a:extLst>
              <a:ext uri="{FF2B5EF4-FFF2-40B4-BE49-F238E27FC236}">
                <a16:creationId xmlns:a16="http://schemas.microsoft.com/office/drawing/2014/main" id="{B63FB7B5-7A3A-F6FA-E8CB-819D6067FFCC}"/>
              </a:ext>
            </a:extLst>
          </p:cNvPr>
          <p:cNvSpPr>
            <a:spLocks noGrp="1"/>
          </p:cNvSpPr>
          <p:nvPr>
            <p:ph type="sldNum" sz="quarter" idx="12"/>
          </p:nvPr>
        </p:nvSpPr>
        <p:spPr/>
        <p:txBody>
          <a:bodyPr/>
          <a:lstStyle/>
          <a:p>
            <a:fld id="{655E820F-A968-4FCB-8F7B-574C087D0881}" type="slidenum">
              <a:rPr lang="sv-SE" smtClean="0"/>
              <a:t>4</a:t>
            </a:fld>
            <a:endParaRPr lang="sv-SE"/>
          </a:p>
        </p:txBody>
      </p:sp>
      <p:sp>
        <p:nvSpPr>
          <p:cNvPr id="5" name="Rubrik 4">
            <a:extLst>
              <a:ext uri="{FF2B5EF4-FFF2-40B4-BE49-F238E27FC236}">
                <a16:creationId xmlns:a16="http://schemas.microsoft.com/office/drawing/2014/main" id="{1BB531FC-8678-9D45-149E-209E88327E54}"/>
              </a:ext>
            </a:extLst>
          </p:cNvPr>
          <p:cNvSpPr>
            <a:spLocks noGrp="1"/>
          </p:cNvSpPr>
          <p:nvPr>
            <p:ph type="title"/>
          </p:nvPr>
        </p:nvSpPr>
        <p:spPr/>
        <p:txBody>
          <a:bodyPr>
            <a:normAutofit/>
          </a:bodyPr>
          <a:lstStyle/>
          <a:p>
            <a:r>
              <a:rPr lang="sv-SE" dirty="0"/>
              <a:t>Osäkerhet, risker och oklar utgång</a:t>
            </a:r>
          </a:p>
        </p:txBody>
      </p:sp>
    </p:spTree>
    <p:extLst>
      <p:ext uri="{BB962C8B-B14F-4D97-AF65-F5344CB8AC3E}">
        <p14:creationId xmlns:p14="http://schemas.microsoft.com/office/powerpoint/2010/main" val="2291930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AE68D879-7326-9D64-3406-C0EA8E4C9226}"/>
              </a:ext>
            </a:extLst>
          </p:cNvPr>
          <p:cNvSpPr>
            <a:spLocks noGrp="1"/>
          </p:cNvSpPr>
          <p:nvPr>
            <p:ph idx="1"/>
          </p:nvPr>
        </p:nvSpPr>
        <p:spPr>
          <a:xfrm>
            <a:off x="227012" y="1653436"/>
            <a:ext cx="11772922" cy="4371583"/>
          </a:xfrm>
        </p:spPr>
        <p:txBody>
          <a:bodyPr>
            <a:normAutofit lnSpcReduction="10000"/>
          </a:bodyPr>
          <a:lstStyle/>
          <a:p>
            <a:r>
              <a:rPr lang="sv-SE" dirty="0"/>
              <a:t>Högre energipriser</a:t>
            </a:r>
          </a:p>
          <a:p>
            <a:r>
              <a:rPr lang="sv-SE" dirty="0"/>
              <a:t>Reviderade tillväxtprognoser</a:t>
            </a:r>
          </a:p>
          <a:p>
            <a:r>
              <a:rPr lang="sv-SE" dirty="0"/>
              <a:t>Förskjuten återhämtning</a:t>
            </a:r>
          </a:p>
          <a:p>
            <a:r>
              <a:rPr lang="sv-SE" dirty="0"/>
              <a:t>Prissubvention före energibesparing</a:t>
            </a:r>
          </a:p>
          <a:p>
            <a:r>
              <a:rPr lang="sv-SE" dirty="0"/>
              <a:t>Marknaden förväntar att blockaden av Hormuzsundet hävs innan sommaren</a:t>
            </a:r>
          </a:p>
          <a:p>
            <a:r>
              <a:rPr lang="sv-SE" dirty="0"/>
              <a:t>Mycket negativt scenario om höga priserna består</a:t>
            </a:r>
          </a:p>
          <a:p>
            <a:r>
              <a:rPr lang="sv-SE" dirty="0"/>
              <a:t>Består blockade över sommaren kan priset på olja bli betydligt högre med allvarliga konsekvenser för inflation och tillväxt 2026</a:t>
            </a:r>
          </a:p>
        </p:txBody>
      </p:sp>
      <p:sp>
        <p:nvSpPr>
          <p:cNvPr id="3" name="Platshållare för bildnummer 2">
            <a:extLst>
              <a:ext uri="{FF2B5EF4-FFF2-40B4-BE49-F238E27FC236}">
                <a16:creationId xmlns:a16="http://schemas.microsoft.com/office/drawing/2014/main" id="{BE024E48-7D49-2F08-F3EE-F1BCE0C6F746}"/>
              </a:ext>
            </a:extLst>
          </p:cNvPr>
          <p:cNvSpPr>
            <a:spLocks noGrp="1"/>
          </p:cNvSpPr>
          <p:nvPr>
            <p:ph type="sldNum" sz="quarter" idx="12"/>
          </p:nvPr>
        </p:nvSpPr>
        <p:spPr/>
        <p:txBody>
          <a:bodyPr/>
          <a:lstStyle/>
          <a:p>
            <a:fld id="{655E820F-A968-4FCB-8F7B-574C087D0881}" type="slidenum">
              <a:rPr lang="sv-SE" smtClean="0"/>
              <a:t>5</a:t>
            </a:fld>
            <a:endParaRPr lang="sv-SE"/>
          </a:p>
        </p:txBody>
      </p:sp>
      <p:sp>
        <p:nvSpPr>
          <p:cNvPr id="4" name="Rubrik 3">
            <a:extLst>
              <a:ext uri="{FF2B5EF4-FFF2-40B4-BE49-F238E27FC236}">
                <a16:creationId xmlns:a16="http://schemas.microsoft.com/office/drawing/2014/main" id="{32C9A949-EB6D-E97C-E0CB-3DEC5135EBE8}"/>
              </a:ext>
            </a:extLst>
          </p:cNvPr>
          <p:cNvSpPr>
            <a:spLocks noGrp="1"/>
          </p:cNvSpPr>
          <p:nvPr>
            <p:ph type="title"/>
          </p:nvPr>
        </p:nvSpPr>
        <p:spPr/>
        <p:txBody>
          <a:bodyPr/>
          <a:lstStyle/>
          <a:p>
            <a:r>
              <a:rPr lang="sv-SE" dirty="0"/>
              <a:t>Effekter och åtgärder</a:t>
            </a:r>
          </a:p>
        </p:txBody>
      </p:sp>
    </p:spTree>
    <p:extLst>
      <p:ext uri="{BB962C8B-B14F-4D97-AF65-F5344CB8AC3E}">
        <p14:creationId xmlns:p14="http://schemas.microsoft.com/office/powerpoint/2010/main" val="3514644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4AE95069-30C3-48EF-D592-42A64888C003}"/>
              </a:ext>
            </a:extLst>
          </p:cNvPr>
          <p:cNvSpPr>
            <a:spLocks noGrp="1"/>
          </p:cNvSpPr>
          <p:nvPr>
            <p:ph idx="1"/>
          </p:nvPr>
        </p:nvSpPr>
        <p:spPr/>
        <p:txBody>
          <a:bodyPr/>
          <a:lstStyle/>
          <a:p>
            <a:r>
              <a:rPr lang="sv-SE" dirty="0"/>
              <a:t>Konjunkturuppgången har skjutits fram</a:t>
            </a:r>
          </a:p>
          <a:p>
            <a:r>
              <a:rPr lang="sv-SE" dirty="0"/>
              <a:t>Svagare tillväxt för den svenska exporten i år</a:t>
            </a:r>
          </a:p>
          <a:p>
            <a:r>
              <a:rPr lang="sv-SE" dirty="0"/>
              <a:t>Inflationsförväntningarna stiger, högre kortare marknadsräntor</a:t>
            </a:r>
          </a:p>
          <a:p>
            <a:r>
              <a:rPr lang="sv-SE" dirty="0"/>
              <a:t>SKR:s prognos på en svensk konjunkturuppgång</a:t>
            </a:r>
          </a:p>
          <a:p>
            <a:r>
              <a:rPr lang="sv-SE" dirty="0"/>
              <a:t>Hushållens reallöneökningar innebär högre </a:t>
            </a:r>
            <a:r>
              <a:rPr lang="sv-SE" dirty="0" err="1"/>
              <a:t>konsumption</a:t>
            </a:r>
            <a:endParaRPr lang="sv-SE" dirty="0"/>
          </a:p>
          <a:p>
            <a:r>
              <a:rPr lang="sv-SE" dirty="0"/>
              <a:t>Bostadsmarknaden fortsatt svag</a:t>
            </a:r>
          </a:p>
        </p:txBody>
      </p:sp>
      <p:sp>
        <p:nvSpPr>
          <p:cNvPr id="3" name="Platshållare för bildnummer 2">
            <a:extLst>
              <a:ext uri="{FF2B5EF4-FFF2-40B4-BE49-F238E27FC236}">
                <a16:creationId xmlns:a16="http://schemas.microsoft.com/office/drawing/2014/main" id="{B5F53B42-6D3E-66A9-EB75-B8D84E19B0F3}"/>
              </a:ext>
            </a:extLst>
          </p:cNvPr>
          <p:cNvSpPr>
            <a:spLocks noGrp="1"/>
          </p:cNvSpPr>
          <p:nvPr>
            <p:ph type="sldNum" sz="quarter" idx="12"/>
          </p:nvPr>
        </p:nvSpPr>
        <p:spPr/>
        <p:txBody>
          <a:bodyPr/>
          <a:lstStyle/>
          <a:p>
            <a:fld id="{655E820F-A968-4FCB-8F7B-574C087D0881}" type="slidenum">
              <a:rPr lang="sv-SE" smtClean="0"/>
              <a:t>6</a:t>
            </a:fld>
            <a:endParaRPr lang="sv-SE"/>
          </a:p>
        </p:txBody>
      </p:sp>
      <p:sp>
        <p:nvSpPr>
          <p:cNvPr id="4" name="Rubrik 3">
            <a:extLst>
              <a:ext uri="{FF2B5EF4-FFF2-40B4-BE49-F238E27FC236}">
                <a16:creationId xmlns:a16="http://schemas.microsoft.com/office/drawing/2014/main" id="{371DAFF4-C657-666C-30A0-720366A8E6F1}"/>
              </a:ext>
            </a:extLst>
          </p:cNvPr>
          <p:cNvSpPr>
            <a:spLocks noGrp="1"/>
          </p:cNvSpPr>
          <p:nvPr>
            <p:ph type="title"/>
          </p:nvPr>
        </p:nvSpPr>
        <p:spPr/>
        <p:txBody>
          <a:bodyPr>
            <a:normAutofit fontScale="90000"/>
          </a:bodyPr>
          <a:lstStyle/>
          <a:p>
            <a:r>
              <a:rPr lang="sv-SE" dirty="0"/>
              <a:t>Svensk ekonomi robust men påverkan kännbar</a:t>
            </a:r>
          </a:p>
        </p:txBody>
      </p:sp>
    </p:spTree>
    <p:extLst>
      <p:ext uri="{BB962C8B-B14F-4D97-AF65-F5344CB8AC3E}">
        <p14:creationId xmlns:p14="http://schemas.microsoft.com/office/powerpoint/2010/main" val="2389600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27FA2B8B-4E31-6958-7B11-20A94F9643A0}"/>
              </a:ext>
            </a:extLst>
          </p:cNvPr>
          <p:cNvPicPr>
            <a:picLocks noGrp="1" noChangeAspect="1"/>
          </p:cNvPicPr>
          <p:nvPr>
            <p:ph idx="1"/>
          </p:nvPr>
        </p:nvPicPr>
        <p:blipFill>
          <a:blip r:embed="rId2"/>
          <a:stretch>
            <a:fillRect/>
          </a:stretch>
        </p:blipFill>
        <p:spPr>
          <a:xfrm>
            <a:off x="1277655" y="1649436"/>
            <a:ext cx="8793271" cy="4475790"/>
          </a:xfrm>
          <a:prstGeom prst="rect">
            <a:avLst/>
          </a:prstGeom>
        </p:spPr>
      </p:pic>
      <p:sp>
        <p:nvSpPr>
          <p:cNvPr id="3" name="Platshållare för bildnummer 2">
            <a:extLst>
              <a:ext uri="{FF2B5EF4-FFF2-40B4-BE49-F238E27FC236}">
                <a16:creationId xmlns:a16="http://schemas.microsoft.com/office/drawing/2014/main" id="{4E8F7749-B05F-7ED4-F3A2-D23BA0D2C155}"/>
              </a:ext>
            </a:extLst>
          </p:cNvPr>
          <p:cNvSpPr>
            <a:spLocks noGrp="1"/>
          </p:cNvSpPr>
          <p:nvPr>
            <p:ph type="sldNum" sz="quarter" idx="12"/>
          </p:nvPr>
        </p:nvSpPr>
        <p:spPr/>
        <p:txBody>
          <a:bodyPr/>
          <a:lstStyle/>
          <a:p>
            <a:fld id="{655E820F-A968-4FCB-8F7B-574C087D0881}" type="slidenum">
              <a:rPr lang="sv-SE" smtClean="0"/>
              <a:t>7</a:t>
            </a:fld>
            <a:endParaRPr lang="sv-SE"/>
          </a:p>
        </p:txBody>
      </p:sp>
      <p:sp>
        <p:nvSpPr>
          <p:cNvPr id="4" name="Rubrik 3">
            <a:extLst>
              <a:ext uri="{FF2B5EF4-FFF2-40B4-BE49-F238E27FC236}">
                <a16:creationId xmlns:a16="http://schemas.microsoft.com/office/drawing/2014/main" id="{D614A10F-8D16-BEDA-3C07-706EA1DCD2EB}"/>
              </a:ext>
            </a:extLst>
          </p:cNvPr>
          <p:cNvSpPr>
            <a:spLocks noGrp="1"/>
          </p:cNvSpPr>
          <p:nvPr>
            <p:ph type="title"/>
          </p:nvPr>
        </p:nvSpPr>
        <p:spPr>
          <a:xfrm>
            <a:off x="444500" y="228600"/>
            <a:ext cx="11291888" cy="1308102"/>
          </a:xfrm>
        </p:spPr>
        <p:txBody>
          <a:bodyPr/>
          <a:lstStyle/>
          <a:p>
            <a:r>
              <a:rPr lang="sv-SE" dirty="0"/>
              <a:t>Sämre ekonomiska utsikter än väntat</a:t>
            </a:r>
          </a:p>
        </p:txBody>
      </p:sp>
    </p:spTree>
    <p:extLst>
      <p:ext uri="{BB962C8B-B14F-4D97-AF65-F5344CB8AC3E}">
        <p14:creationId xmlns:p14="http://schemas.microsoft.com/office/powerpoint/2010/main" val="3516955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innehåll 9">
            <a:extLst>
              <a:ext uri="{FF2B5EF4-FFF2-40B4-BE49-F238E27FC236}">
                <a16:creationId xmlns:a16="http://schemas.microsoft.com/office/drawing/2014/main" id="{30A4632A-7AB1-C669-A895-C2FE078FB2FB}"/>
              </a:ext>
            </a:extLst>
          </p:cNvPr>
          <p:cNvPicPr>
            <a:picLocks noGrp="1" noChangeAspect="1"/>
          </p:cNvPicPr>
          <p:nvPr>
            <p:ph sz="half" idx="1"/>
          </p:nvPr>
        </p:nvPicPr>
        <p:blipFill>
          <a:blip r:embed="rId2"/>
          <a:stretch>
            <a:fillRect/>
          </a:stretch>
        </p:blipFill>
        <p:spPr>
          <a:xfrm>
            <a:off x="329544" y="1536702"/>
            <a:ext cx="5536961" cy="4325479"/>
          </a:xfrm>
          <a:prstGeom prst="rect">
            <a:avLst/>
          </a:prstGeom>
        </p:spPr>
      </p:pic>
      <p:sp>
        <p:nvSpPr>
          <p:cNvPr id="8" name="Platshållare för innehåll 7">
            <a:extLst>
              <a:ext uri="{FF2B5EF4-FFF2-40B4-BE49-F238E27FC236}">
                <a16:creationId xmlns:a16="http://schemas.microsoft.com/office/drawing/2014/main" id="{FF732D2B-3FDC-AA94-C0AF-9301984F04A8}"/>
              </a:ext>
            </a:extLst>
          </p:cNvPr>
          <p:cNvSpPr>
            <a:spLocks noGrp="1"/>
          </p:cNvSpPr>
          <p:nvPr>
            <p:ph sz="half" idx="2"/>
          </p:nvPr>
        </p:nvSpPr>
        <p:spPr/>
        <p:txBody>
          <a:bodyPr>
            <a:normAutofit lnSpcReduction="10000"/>
          </a:bodyPr>
          <a:lstStyle/>
          <a:p>
            <a:r>
              <a:rPr lang="sv-SE" dirty="0"/>
              <a:t>SKR:s prognos 2025-2029 ligger högt jämfört med SKR och Statskontoret. </a:t>
            </a:r>
          </a:p>
          <a:p>
            <a:r>
              <a:rPr lang="sv-SE" dirty="0"/>
              <a:t>Ev. möjlighet att använda RUR 2028/2029.</a:t>
            </a:r>
          </a:p>
          <a:p>
            <a:r>
              <a:rPr lang="sv-SE" dirty="0"/>
              <a:t>Senaste prognosen innebär en justering av 2025 och 2026 på motsvarande 1 mkr för Leksand</a:t>
            </a:r>
          </a:p>
        </p:txBody>
      </p:sp>
      <p:sp>
        <p:nvSpPr>
          <p:cNvPr id="3" name="Platshållare för bildnummer 2">
            <a:extLst>
              <a:ext uri="{FF2B5EF4-FFF2-40B4-BE49-F238E27FC236}">
                <a16:creationId xmlns:a16="http://schemas.microsoft.com/office/drawing/2014/main" id="{8352EB08-8FB6-23B5-927B-810F4406E1BC}"/>
              </a:ext>
            </a:extLst>
          </p:cNvPr>
          <p:cNvSpPr>
            <a:spLocks noGrp="1"/>
          </p:cNvSpPr>
          <p:nvPr>
            <p:ph type="sldNum" sz="quarter" idx="12"/>
          </p:nvPr>
        </p:nvSpPr>
        <p:spPr/>
        <p:txBody>
          <a:bodyPr/>
          <a:lstStyle/>
          <a:p>
            <a:fld id="{655E820F-A968-4FCB-8F7B-574C087D0881}" type="slidenum">
              <a:rPr lang="sv-SE" smtClean="0"/>
              <a:t>8</a:t>
            </a:fld>
            <a:endParaRPr lang="sv-SE"/>
          </a:p>
        </p:txBody>
      </p:sp>
      <p:sp>
        <p:nvSpPr>
          <p:cNvPr id="6" name="Rubrik 5">
            <a:extLst>
              <a:ext uri="{FF2B5EF4-FFF2-40B4-BE49-F238E27FC236}">
                <a16:creationId xmlns:a16="http://schemas.microsoft.com/office/drawing/2014/main" id="{5E345327-9AD3-DB48-39A3-A337A2998D23}"/>
              </a:ext>
            </a:extLst>
          </p:cNvPr>
          <p:cNvSpPr>
            <a:spLocks noGrp="1"/>
          </p:cNvSpPr>
          <p:nvPr>
            <p:ph type="title"/>
          </p:nvPr>
        </p:nvSpPr>
        <p:spPr/>
        <p:txBody>
          <a:bodyPr/>
          <a:lstStyle/>
          <a:p>
            <a:r>
              <a:rPr lang="sv-SE" dirty="0"/>
              <a:t>Skatteunderlaget </a:t>
            </a:r>
          </a:p>
        </p:txBody>
      </p:sp>
    </p:spTree>
    <p:extLst>
      <p:ext uri="{BB962C8B-B14F-4D97-AF65-F5344CB8AC3E}">
        <p14:creationId xmlns:p14="http://schemas.microsoft.com/office/powerpoint/2010/main" val="2172017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8">
            <a:extLst>
              <a:ext uri="{FF2B5EF4-FFF2-40B4-BE49-F238E27FC236}">
                <a16:creationId xmlns:a16="http://schemas.microsoft.com/office/drawing/2014/main" id="{63C32C7A-B77E-FC90-8509-86EDDCE81532}"/>
              </a:ext>
            </a:extLst>
          </p:cNvPr>
          <p:cNvPicPr>
            <a:picLocks noGrp="1" noChangeAspect="1"/>
          </p:cNvPicPr>
          <p:nvPr>
            <p:ph idx="1"/>
          </p:nvPr>
        </p:nvPicPr>
        <p:blipFill>
          <a:blip r:embed="rId3"/>
          <a:stretch>
            <a:fillRect/>
          </a:stretch>
        </p:blipFill>
        <p:spPr>
          <a:xfrm>
            <a:off x="359229" y="1536703"/>
            <a:ext cx="10874828" cy="4559298"/>
          </a:xfrm>
          <a:prstGeom prst="rect">
            <a:avLst/>
          </a:prstGeom>
          <a:noFill/>
        </p:spPr>
      </p:pic>
      <p:sp>
        <p:nvSpPr>
          <p:cNvPr id="4" name="Platshållare för bildnummer 3">
            <a:extLst>
              <a:ext uri="{FF2B5EF4-FFF2-40B4-BE49-F238E27FC236}">
                <a16:creationId xmlns:a16="http://schemas.microsoft.com/office/drawing/2014/main" id="{A1554AFD-F4E6-1ABC-087D-3829FCDD4D4B}"/>
              </a:ext>
            </a:extLst>
          </p:cNvPr>
          <p:cNvSpPr>
            <a:spLocks noGrp="1"/>
          </p:cNvSpPr>
          <p:nvPr>
            <p:ph type="sldNum" sz="quarter" idx="12"/>
          </p:nvPr>
        </p:nvSpPr>
        <p:spPr>
          <a:xfrm>
            <a:off x="227012" y="6485400"/>
            <a:ext cx="1800000" cy="144000"/>
          </a:xfrm>
        </p:spPr>
        <p:txBody>
          <a:bodyPr anchor="ctr">
            <a:normAutofit/>
          </a:bodyPr>
          <a:lstStyle/>
          <a:p>
            <a:pPr>
              <a:spcAft>
                <a:spcPts val="600"/>
              </a:spcAft>
            </a:pPr>
            <a:fld id="{655E820F-A968-4FCB-8F7B-574C087D0881}" type="slidenum">
              <a:rPr lang="sv-SE" smtClean="0"/>
              <a:pPr>
                <a:spcAft>
                  <a:spcPts val="600"/>
                </a:spcAft>
              </a:pPr>
              <a:t>9</a:t>
            </a:fld>
            <a:endParaRPr lang="sv-SE"/>
          </a:p>
        </p:txBody>
      </p:sp>
      <p:sp>
        <p:nvSpPr>
          <p:cNvPr id="6" name="Rubrik 5">
            <a:extLst>
              <a:ext uri="{FF2B5EF4-FFF2-40B4-BE49-F238E27FC236}">
                <a16:creationId xmlns:a16="http://schemas.microsoft.com/office/drawing/2014/main" id="{FE0E711E-AB49-E6B1-FFBE-805435469985}"/>
              </a:ext>
            </a:extLst>
          </p:cNvPr>
          <p:cNvSpPr>
            <a:spLocks noGrp="1"/>
          </p:cNvSpPr>
          <p:nvPr>
            <p:ph type="title"/>
          </p:nvPr>
        </p:nvSpPr>
        <p:spPr>
          <a:xfrm>
            <a:off x="444500" y="452438"/>
            <a:ext cx="11291888" cy="1084264"/>
          </a:xfrm>
        </p:spPr>
        <p:txBody>
          <a:bodyPr anchor="b">
            <a:normAutofit/>
          </a:bodyPr>
          <a:lstStyle/>
          <a:p>
            <a:r>
              <a:rPr lang="sv-SE" dirty="0"/>
              <a:t>Stora krav på anpassning</a:t>
            </a:r>
          </a:p>
        </p:txBody>
      </p:sp>
    </p:spTree>
    <p:extLst>
      <p:ext uri="{BB962C8B-B14F-4D97-AF65-F5344CB8AC3E}">
        <p14:creationId xmlns:p14="http://schemas.microsoft.com/office/powerpoint/2010/main" val="3329267485"/>
      </p:ext>
    </p:extLst>
  </p:cSld>
  <p:clrMapOvr>
    <a:masterClrMapping/>
  </p:clrMapOvr>
</p:sld>
</file>

<file path=ppt/theme/theme1.xml><?xml version="1.0" encoding="utf-8"?>
<a:theme xmlns:a="http://schemas.openxmlformats.org/drawingml/2006/main" name="Leksands kommun">
  <a:themeElements>
    <a:clrScheme name="Leksands_kommun_Colors">
      <a:dk1>
        <a:srgbClr val="000000"/>
      </a:dk1>
      <a:lt1>
        <a:srgbClr val="FFFFFF"/>
      </a:lt1>
      <a:dk2>
        <a:srgbClr val="003E65"/>
      </a:dk2>
      <a:lt2>
        <a:srgbClr val="E5E5E5"/>
      </a:lt2>
      <a:accent1>
        <a:srgbClr val="336699"/>
      </a:accent1>
      <a:accent2>
        <a:srgbClr val="FDC72F"/>
      </a:accent2>
      <a:accent3>
        <a:srgbClr val="6C757D"/>
      </a:accent3>
      <a:accent4>
        <a:srgbClr val="D24241"/>
      </a:accent4>
      <a:accent5>
        <a:srgbClr val="157EA8"/>
      </a:accent5>
      <a:accent6>
        <a:srgbClr val="6B7E0C"/>
      </a:accent6>
      <a:hlink>
        <a:srgbClr val="336699"/>
      </a:hlink>
      <a:folHlink>
        <a:srgbClr val="D24241"/>
      </a:folHlink>
    </a:clrScheme>
    <a:fontScheme name="Leksands_kommun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ksand PPT-mall" id="{7BDF7BF4-3CB3-054F-A30B-54B5E02577D4}" vid="{57F4052A-AD68-0D4E-BCA0-C1C94F45307C}"/>
    </a:ext>
  </a:extLst>
</a:theme>
</file>

<file path=ppt/theme/theme2.xml><?xml version="1.0" encoding="utf-8"?>
<a:theme xmlns:a="http://schemas.openxmlformats.org/drawingml/2006/main" name="Office-tema">
  <a:themeElements>
    <a:clrScheme name="Leksands_kommun_Colors">
      <a:dk1>
        <a:srgbClr val="000000"/>
      </a:dk1>
      <a:lt1>
        <a:srgbClr val="FFFFFF"/>
      </a:lt1>
      <a:dk2>
        <a:srgbClr val="003E65"/>
      </a:dk2>
      <a:lt2>
        <a:srgbClr val="E5E5E5"/>
      </a:lt2>
      <a:accent1>
        <a:srgbClr val="336699"/>
      </a:accent1>
      <a:accent2>
        <a:srgbClr val="FDC72F"/>
      </a:accent2>
      <a:accent3>
        <a:srgbClr val="6C757D"/>
      </a:accent3>
      <a:accent4>
        <a:srgbClr val="D24241"/>
      </a:accent4>
      <a:accent5>
        <a:srgbClr val="157EA8"/>
      </a:accent5>
      <a:accent6>
        <a:srgbClr val="6B7E0C"/>
      </a:accent6>
      <a:hlink>
        <a:srgbClr val="336699"/>
      </a:hlink>
      <a:folHlink>
        <a:srgbClr val="D24241"/>
      </a:folHlink>
    </a:clrScheme>
    <a:fontScheme name="Leksands_kommun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Leksands_kommun_Colors">
      <a:dk1>
        <a:srgbClr val="000000"/>
      </a:dk1>
      <a:lt1>
        <a:srgbClr val="FFFFFF"/>
      </a:lt1>
      <a:dk2>
        <a:srgbClr val="003E65"/>
      </a:dk2>
      <a:lt2>
        <a:srgbClr val="E5E5E5"/>
      </a:lt2>
      <a:accent1>
        <a:srgbClr val="336699"/>
      </a:accent1>
      <a:accent2>
        <a:srgbClr val="FDC72F"/>
      </a:accent2>
      <a:accent3>
        <a:srgbClr val="6C757D"/>
      </a:accent3>
      <a:accent4>
        <a:srgbClr val="D24241"/>
      </a:accent4>
      <a:accent5>
        <a:srgbClr val="157EA8"/>
      </a:accent5>
      <a:accent6>
        <a:srgbClr val="6B7E0C"/>
      </a:accent6>
      <a:hlink>
        <a:srgbClr val="336699"/>
      </a:hlink>
      <a:folHlink>
        <a:srgbClr val="D24241"/>
      </a:folHlink>
    </a:clrScheme>
    <a:fontScheme name="Leksands_kommun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9E0362A339D89743990DF54E598C6C1D" ma:contentTypeVersion="4" ma:contentTypeDescription="Skapa ett nytt dokument." ma:contentTypeScope="" ma:versionID="1db17033a63697d5d4d98ed0802d7156">
  <xsd:schema xmlns:xsd="http://www.w3.org/2001/XMLSchema" xmlns:xs="http://www.w3.org/2001/XMLSchema" xmlns:p="http://schemas.microsoft.com/office/2006/metadata/properties" xmlns:ns2="d3364cbd-848d-4a90-9f27-4cfd0317ed02" targetNamespace="http://schemas.microsoft.com/office/2006/metadata/properties" ma:root="true" ma:fieldsID="eb06a96858f51773eaa05e70711e45af" ns2:_="">
    <xsd:import namespace="d3364cbd-848d-4a90-9f27-4cfd0317ed0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364cbd-848d-4a90-9f27-4cfd0317ed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ECDE66-668E-4B94-A207-6396E4AA5BF8}">
  <ds:schemaRefs>
    <ds:schemaRef ds:uri="http://schemas.microsoft.com/sharepoint/v3/contenttype/forms"/>
  </ds:schemaRefs>
</ds:datastoreItem>
</file>

<file path=customXml/itemProps2.xml><?xml version="1.0" encoding="utf-8"?>
<ds:datastoreItem xmlns:ds="http://schemas.openxmlformats.org/officeDocument/2006/customXml" ds:itemID="{1BEBFE9F-BF05-4735-A61D-42EADC4D33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364cbd-848d-4a90-9f27-4cfd0317ed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DE09FD-B0EF-4E80-9652-CC337877D43B}">
  <ds:schemaRefs>
    <ds:schemaRef ds:uri="d3364cbd-848d-4a90-9f27-4cfd0317ed02"/>
    <ds:schemaRef ds:uri="http://schemas.microsoft.com/office/infopath/2007/PartnerControls"/>
    <ds:schemaRef ds:uri="http://purl.org/dc/terms/"/>
    <ds:schemaRef ds:uri="http://www.w3.org/XML/1998/namespace"/>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leksands-kommun_ppt-mall</Template>
  <TotalTime>9590</TotalTime>
  <Words>700</Words>
  <Application>Microsoft Office PowerPoint</Application>
  <PresentationFormat>Bredbild</PresentationFormat>
  <Paragraphs>95</Paragraphs>
  <Slides>31</Slides>
  <Notes>7</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31</vt:i4>
      </vt:variant>
    </vt:vector>
  </HeadingPairs>
  <TitlesOfParts>
    <vt:vector size="34" baseType="lpstr">
      <vt:lpstr>Arial</vt:lpstr>
      <vt:lpstr>Systemtypsnitt normalt</vt:lpstr>
      <vt:lpstr>Leksands kommun</vt:lpstr>
      <vt:lpstr>PowerPoint-presentation</vt:lpstr>
      <vt:lpstr>Från dur till moll</vt:lpstr>
      <vt:lpstr>PowerPoint-presentation</vt:lpstr>
      <vt:lpstr>Osäkerhet, risker och oklar utgång</vt:lpstr>
      <vt:lpstr>Effekter och åtgärder</vt:lpstr>
      <vt:lpstr>Svensk ekonomi robust men påverkan kännbar</vt:lpstr>
      <vt:lpstr>Sämre ekonomiska utsikter än väntat</vt:lpstr>
      <vt:lpstr>Skatteunderlaget </vt:lpstr>
      <vt:lpstr>Stora krav på anpassning</vt:lpstr>
      <vt:lpstr>Långsiktigt lägre realt skatteunderlag</vt:lpstr>
      <vt:lpstr>Leksands resultatnivå har varit låg</vt:lpstr>
      <vt:lpstr>Fortsatt stora förändringar i kostnadsutjämningen inför 2027</vt:lpstr>
      <vt:lpstr>PowerPoint-presentation</vt:lpstr>
      <vt:lpstr>Kostnadsläget Leksand</vt:lpstr>
      <vt:lpstr>Verksamhetens nettokostnader enligt resultaträkningen kommun, kr/inv, Leksand, värde: -69 536, år: 2025. Källa: Kolada</vt:lpstr>
      <vt:lpstr>Verksamhetens nettokostnader enligt resultaträkningen kommun, kr/inv, Leksand, värde: -69 536, år: 2025. Källa: Kolada</vt:lpstr>
      <vt:lpstr>Skatteintäkter och generella statsbidrag kommunkoncern, kr/inv, Leksand, värde: 69 542, år: 2024. Källa: Kolada</vt:lpstr>
      <vt:lpstr>Skattekraft som andel av rikets medelskattekraft kommun, (%). Källa: Kolada</vt:lpstr>
      <vt:lpstr>Verksamhetens nettokostnader enligt resultaträkningen kommun, kr/inv. Källa: Kolada</vt:lpstr>
      <vt:lpstr>Nettokostnad fritidsverksamhet, kr/inv. Källa: Kolada</vt:lpstr>
      <vt:lpstr>Nettokostnad individ- och familjeomsorg, kr/inv. Källa: Kolada</vt:lpstr>
      <vt:lpstr>Nettokostnad infrastruktur, skydd m.m., kr/inv. Källa: Kolada</vt:lpstr>
      <vt:lpstr>Nettokostnad kulturverksamhet, kr/inv. Källa: Kolada</vt:lpstr>
      <vt:lpstr>Nettokostnad pedagogisk verksamhet, kr/inv. Källa: Kolada</vt:lpstr>
      <vt:lpstr>Kostnad väg- och järnvägsnät, parkering, kr/inv. Källa: Kolada</vt:lpstr>
      <vt:lpstr>Nettokostnad äldre och funktionsnedsättning (SoL, LSS, SFB), kr/inv. Källa: Kolada</vt:lpstr>
      <vt:lpstr>Behovsnivå äldreomsorg, kr/inv, Leksand, värde: -220, år: 2025. Källa: Kolada</vt:lpstr>
      <vt:lpstr>PowerPoint-presentation</vt:lpstr>
      <vt:lpstr>PowerPoint-presentation</vt:lpstr>
      <vt:lpstr>Utmaningar - vägval</vt:lpstr>
      <vt:lpstr>Utmaningar - vägval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Ann-Charlotte Zackrisson</dc:creator>
  <cp:lastModifiedBy>Peo Nordlöf</cp:lastModifiedBy>
  <cp:revision>4</cp:revision>
  <dcterms:created xsi:type="dcterms:W3CDTF">2026-04-15T05:18:41Z</dcterms:created>
  <dcterms:modified xsi:type="dcterms:W3CDTF">2026-05-30T07:38:45Z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0x0101009E0362A339D89743990DF54E598C6C1D</vt:lpwstr>
  </property>
</Properties>
</file>