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375" r:id="rId2"/>
    <p:sldId id="1380" r:id="rId3"/>
    <p:sldId id="1381" r:id="rId4"/>
    <p:sldId id="1386" r:id="rId5"/>
    <p:sldId id="1389" r:id="rId6"/>
    <p:sldId id="1390" r:id="rId7"/>
    <p:sldId id="1384" r:id="rId8"/>
    <p:sldId id="1387" r:id="rId9"/>
    <p:sldId id="1382" r:id="rId10"/>
    <p:sldId id="1385" r:id="rId11"/>
    <p:sldId id="1388" r:id="rId12"/>
    <p:sldId id="1383" r:id="rId13"/>
    <p:sldId id="1391" r:id="rId14"/>
    <p:sldId id="1376" r:id="rId15"/>
    <p:sldId id="1378" r:id="rId16"/>
    <p:sldId id="1377" r:id="rId17"/>
  </p:sldIdLst>
  <p:sldSz cx="12192000" cy="6858000"/>
  <p:notesSz cx="7315200" cy="96012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386" autoAdjust="0"/>
  </p:normalViewPr>
  <p:slideViewPr>
    <p:cSldViewPr snapToGrid="0">
      <p:cViewPr varScale="1">
        <p:scale>
          <a:sx n="145" d="100"/>
          <a:sy n="145" d="100"/>
        </p:scale>
        <p:origin x="126" y="4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Johansson" userId="ae1c7b04-3616-4234-9b4f-3a736010e2f4" providerId="ADAL" clId="{84051E3B-F24C-417A-A426-2973E0BDBF8F}"/>
    <pc:docChg chg="undo custSel modSld sldOrd">
      <pc:chgData name="Joel Johansson" userId="ae1c7b04-3616-4234-9b4f-3a736010e2f4" providerId="ADAL" clId="{84051E3B-F24C-417A-A426-2973E0BDBF8F}" dt="2026-09-25T06:14:33.240" v="31" actId="20577"/>
      <pc:docMkLst>
        <pc:docMk/>
      </pc:docMkLst>
      <pc:sldChg chg="addSp delSp modSp mod">
        <pc:chgData name="Joel Johansson" userId="ae1c7b04-3616-4234-9b4f-3a736010e2f4" providerId="ADAL" clId="{84051E3B-F24C-417A-A426-2973E0BDBF8F}" dt="2026-09-25T06:14:33.240" v="31" actId="20577"/>
        <pc:sldMkLst>
          <pc:docMk/>
          <pc:sldMk cId="1935346886" sldId="1373"/>
        </pc:sldMkLst>
        <pc:spChg chg="add del mod">
          <ac:chgData name="Joel Johansson" userId="ae1c7b04-3616-4234-9b4f-3a736010e2f4" providerId="ADAL" clId="{84051E3B-F24C-417A-A426-2973E0BDBF8F}" dt="2026-09-25T06:14:33.240" v="31" actId="20577"/>
          <ac:spMkLst>
            <pc:docMk/>
            <pc:sldMk cId="1935346886" sldId="1373"/>
            <ac:spMk id="2" creationId="{00000000-0000-0000-0000-000000000000}"/>
          </ac:spMkLst>
        </pc:spChg>
        <pc:spChg chg="mod">
          <ac:chgData name="Joel Johansson" userId="ae1c7b04-3616-4234-9b4f-3a736010e2f4" providerId="ADAL" clId="{84051E3B-F24C-417A-A426-2973E0BDBF8F}" dt="2026-09-25T06:14:30.075" v="30" actId="26606"/>
          <ac:spMkLst>
            <pc:docMk/>
            <pc:sldMk cId="1935346886" sldId="1373"/>
            <ac:spMk id="4" creationId="{00000000-0000-0000-0000-000000000000}"/>
          </ac:spMkLst>
        </pc:spChg>
        <pc:spChg chg="mod">
          <ac:chgData name="Joel Johansson" userId="ae1c7b04-3616-4234-9b4f-3a736010e2f4" providerId="ADAL" clId="{84051E3B-F24C-417A-A426-2973E0BDBF8F}" dt="2026-09-25T06:14:30.075" v="30" actId="26606"/>
          <ac:spMkLst>
            <pc:docMk/>
            <pc:sldMk cId="1935346886" sldId="1373"/>
            <ac:spMk id="6" creationId="{00000000-0000-0000-0000-000000000000}"/>
          </ac:spMkLst>
        </pc:spChg>
        <pc:graphicFrameChg chg="add del modGraphic">
          <ac:chgData name="Joel Johansson" userId="ae1c7b04-3616-4234-9b4f-3a736010e2f4" providerId="ADAL" clId="{84051E3B-F24C-417A-A426-2973E0BDBF8F}" dt="2026-09-25T06:14:30.075" v="30" actId="26606"/>
          <ac:graphicFrameMkLst>
            <pc:docMk/>
            <pc:sldMk cId="1935346886" sldId="1373"/>
            <ac:graphicFrameMk id="8" creationId="{8AA319C5-974B-692B-4E2D-07E5E924451C}"/>
          </ac:graphicFrameMkLst>
        </pc:graphicFrameChg>
      </pc:sldChg>
      <pc:sldChg chg="modSp mod">
        <pc:chgData name="Joel Johansson" userId="ae1c7b04-3616-4234-9b4f-3a736010e2f4" providerId="ADAL" clId="{84051E3B-F24C-417A-A426-2973E0BDBF8F}" dt="2026-09-25T06:13:24.557" v="26" actId="20577"/>
        <pc:sldMkLst>
          <pc:docMk/>
          <pc:sldMk cId="177971862" sldId="1374"/>
        </pc:sldMkLst>
        <pc:spChg chg="mod">
          <ac:chgData name="Joel Johansson" userId="ae1c7b04-3616-4234-9b4f-3a736010e2f4" providerId="ADAL" clId="{84051E3B-F24C-417A-A426-2973E0BDBF8F}" dt="2026-09-25T06:13:24.557" v="26" actId="20577"/>
          <ac:spMkLst>
            <pc:docMk/>
            <pc:sldMk cId="177971862" sldId="1374"/>
            <ac:spMk id="2" creationId="{867B055A-60A6-41A9-0B4F-6E62A86B1634}"/>
          </ac:spMkLst>
        </pc:spChg>
      </pc:sldChg>
      <pc:sldChg chg="ord">
        <pc:chgData name="Joel Johansson" userId="ae1c7b04-3616-4234-9b4f-3a736010e2f4" providerId="ADAL" clId="{84051E3B-F24C-417A-A426-2973E0BDBF8F}" dt="2026-09-25T06:08:06.710" v="1"/>
        <pc:sldMkLst>
          <pc:docMk/>
          <pc:sldMk cId="936710956" sldId="1375"/>
        </pc:sldMkLst>
      </pc:sldChg>
      <pc:sldChg chg="ord">
        <pc:chgData name="Joel Johansson" userId="ae1c7b04-3616-4234-9b4f-3a736010e2f4" providerId="ADAL" clId="{84051E3B-F24C-417A-A426-2973E0BDBF8F}" dt="2026-09-25T06:08:06.710" v="1"/>
        <pc:sldMkLst>
          <pc:docMk/>
          <pc:sldMk cId="1925561524" sldId="1376"/>
        </pc:sldMkLst>
      </pc:sldChg>
      <pc:sldChg chg="ord">
        <pc:chgData name="Joel Johansson" userId="ae1c7b04-3616-4234-9b4f-3a736010e2f4" providerId="ADAL" clId="{84051E3B-F24C-417A-A426-2973E0BDBF8F}" dt="2026-09-25T06:08:06.710" v="1"/>
        <pc:sldMkLst>
          <pc:docMk/>
          <pc:sldMk cId="2433508754" sldId="1377"/>
        </pc:sldMkLst>
      </pc:sldChg>
      <pc:sldChg chg="ord">
        <pc:chgData name="Joel Johansson" userId="ae1c7b04-3616-4234-9b4f-3a736010e2f4" providerId="ADAL" clId="{84051E3B-F24C-417A-A426-2973E0BDBF8F}" dt="2026-09-25T06:08:06.710" v="1"/>
        <pc:sldMkLst>
          <pc:docMk/>
          <pc:sldMk cId="862242575" sldId="137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leksandskommun.sharepoint.com/sites/Valstab2022/Delade%20dokument/Central%20valstabsgrupp/RRK%202026/9.7%20Statistik,%20rapporter,%20eftervalsanalys/Resultat%20folkomr&#246;stningen%20RRK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valnatt'!$A$19</c:f>
              <c:strCache>
                <c:ptCount val="1"/>
                <c:pt idx="0">
                  <c:v>Edshult - Åkerö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valnatt'!$B$19:$F$19</c:f>
              <c:numCache>
                <c:formatCode>0.0%</c:formatCode>
                <c:ptCount val="5"/>
                <c:pt idx="0">
                  <c:v>0.39505119453924914</c:v>
                </c:pt>
                <c:pt idx="1">
                  <c:v>0.4590443686006826</c:v>
                </c:pt>
                <c:pt idx="2">
                  <c:v>4.607508532423208E-2</c:v>
                </c:pt>
                <c:pt idx="3">
                  <c:v>9.9829351535836178E-2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32-433A-A3D2-5F5185E1B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valnatt'!$A$20</c:f>
              <c:strCache>
                <c:ptCount val="1"/>
                <c:pt idx="0">
                  <c:v>Häradsbygden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valnatt'!$B$20:$F$20</c:f>
              <c:numCache>
                <c:formatCode>0.0%</c:formatCode>
                <c:ptCount val="5"/>
                <c:pt idx="0">
                  <c:v>0.30537459283387625</c:v>
                </c:pt>
                <c:pt idx="1">
                  <c:v>0.56351791530944628</c:v>
                </c:pt>
                <c:pt idx="2">
                  <c:v>3.9902280130293157E-2</c:v>
                </c:pt>
                <c:pt idx="3">
                  <c:v>8.7133550488599346E-2</c:v>
                </c:pt>
                <c:pt idx="4">
                  <c:v>4.0716612377850164E-3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72-4406-BA7E-72569D4F3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valnatt'!$A$21</c:f>
              <c:strCache>
                <c:ptCount val="1"/>
                <c:pt idx="0">
                  <c:v>Leksandsnoret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valnatt'!$B$21:$F$21</c:f>
              <c:numCache>
                <c:formatCode>0.0%</c:formatCode>
                <c:ptCount val="5"/>
                <c:pt idx="0">
                  <c:v>0.39517153748411687</c:v>
                </c:pt>
                <c:pt idx="1">
                  <c:v>0.28970775095298601</c:v>
                </c:pt>
                <c:pt idx="2">
                  <c:v>9.6569250317662003E-2</c:v>
                </c:pt>
                <c:pt idx="3">
                  <c:v>0.19440914866581957</c:v>
                </c:pt>
                <c:pt idx="4">
                  <c:v>2.4142312579415501E-2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FF-4B0C-A6C8-0B85720C56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valnatt'!$A$22</c:f>
              <c:strCache>
                <c:ptCount val="1"/>
                <c:pt idx="0">
                  <c:v>Leksand 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valnatt'!$B$22:$F$22</c:f>
              <c:numCache>
                <c:formatCode>0.0%</c:formatCode>
                <c:ptCount val="5"/>
                <c:pt idx="0">
                  <c:v>0.33297529538131043</c:v>
                </c:pt>
                <c:pt idx="1">
                  <c:v>0.53490870032223414</c:v>
                </c:pt>
                <c:pt idx="2">
                  <c:v>2.577873254564984E-2</c:v>
                </c:pt>
                <c:pt idx="3">
                  <c:v>9.2373791621911922E-2</c:v>
                </c:pt>
                <c:pt idx="4">
                  <c:v>1.3963480128893663E-2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1-425F-B2A1-804E4CBAE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Tällberg m.fl.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valnatt'!$A$23</c:f>
              <c:strCache>
                <c:ptCount val="1"/>
                <c:pt idx="0">
                  <c:v>Tällberg mfl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valnatt'!$B$23:$F$23</c:f>
              <c:numCache>
                <c:formatCode>0.0%</c:formatCode>
                <c:ptCount val="5"/>
                <c:pt idx="0">
                  <c:v>0.40052356020942409</c:v>
                </c:pt>
                <c:pt idx="1">
                  <c:v>0.44851657940663175</c:v>
                </c:pt>
                <c:pt idx="2">
                  <c:v>3.8394415357766144E-2</c:v>
                </c:pt>
                <c:pt idx="3">
                  <c:v>9.8603839441535779E-2</c:v>
                </c:pt>
                <c:pt idx="4">
                  <c:v>1.3961605584642234E-2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9-4927-97C2-25BF9A84D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valnatt'!$A$24</c:f>
              <c:strCache>
                <c:ptCount val="1"/>
                <c:pt idx="0">
                  <c:v>Leksand 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valnatt'!$B$24:$F$24</c:f>
              <c:numCache>
                <c:formatCode>0.0%</c:formatCode>
                <c:ptCount val="5"/>
                <c:pt idx="0">
                  <c:v>0.40789473684210525</c:v>
                </c:pt>
                <c:pt idx="1">
                  <c:v>0.34128289473684209</c:v>
                </c:pt>
                <c:pt idx="2">
                  <c:v>0.10855263157894737</c:v>
                </c:pt>
                <c:pt idx="3">
                  <c:v>0.13404605263157895</c:v>
                </c:pt>
                <c:pt idx="4">
                  <c:v>8.2236842105263153E-3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C4-471D-AEE8-E1A86DE30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valnatt'!$A$25</c:f>
              <c:strCache>
                <c:ptCount val="1"/>
                <c:pt idx="0">
                  <c:v>Insjön 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valnatt'!$B$25:$F$25</c:f>
              <c:numCache>
                <c:formatCode>0.0%</c:formatCode>
                <c:ptCount val="5"/>
                <c:pt idx="0">
                  <c:v>0.37444444444444447</c:v>
                </c:pt>
                <c:pt idx="1">
                  <c:v>0.51333333333333331</c:v>
                </c:pt>
                <c:pt idx="2">
                  <c:v>3.3333333333333333E-2</c:v>
                </c:pt>
                <c:pt idx="3">
                  <c:v>7.6666666666666661E-2</c:v>
                </c:pt>
                <c:pt idx="4">
                  <c:v>2.2222222222222222E-3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4-4B2C-9F3B-3D813CE85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valnatt'!$A$26</c:f>
              <c:strCache>
                <c:ptCount val="1"/>
                <c:pt idx="0">
                  <c:v>Insjön V - Ål-Kilen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valnatt'!$B$26:$F$26</c:f>
              <c:numCache>
                <c:formatCode>0.0%</c:formatCode>
                <c:ptCount val="5"/>
                <c:pt idx="0">
                  <c:v>0.37065052950075644</c:v>
                </c:pt>
                <c:pt idx="1">
                  <c:v>0.45083207261724662</c:v>
                </c:pt>
                <c:pt idx="2">
                  <c:v>3.0257186081694403E-2</c:v>
                </c:pt>
                <c:pt idx="3">
                  <c:v>0.12859304084720122</c:v>
                </c:pt>
                <c:pt idx="4">
                  <c:v>1.9667170953101363E-2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1-43EF-B616-3B5DABE31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'FK rapport valnatt'!$A$27</c:f>
              <c:strCache>
                <c:ptCount val="1"/>
                <c:pt idx="0">
                  <c:v>Siljansnäs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'FK rapport valnatt'!$B$18:$F$18</c:f>
              <c:strCache>
                <c:ptCount val="5"/>
                <c:pt idx="0">
                  <c:v>Alt 1</c:v>
                </c:pt>
                <c:pt idx="1">
                  <c:v>Alt 2</c:v>
                </c:pt>
                <c:pt idx="2">
                  <c:v>Alt 3</c:v>
                </c:pt>
                <c:pt idx="3">
                  <c:v>Alt 4</c:v>
                </c:pt>
                <c:pt idx="4">
                  <c:v>Underkända</c:v>
                </c:pt>
              </c:strCache>
            </c:strRef>
          </c:cat>
          <c:val>
            <c:numRef>
              <c:f>'FK rapport valnatt'!$B$27:$F$27</c:f>
              <c:numCache>
                <c:formatCode>0.0%</c:formatCode>
                <c:ptCount val="5"/>
                <c:pt idx="0">
                  <c:v>0.38391376451077941</c:v>
                </c:pt>
                <c:pt idx="1">
                  <c:v>0.44776119402985076</c:v>
                </c:pt>
                <c:pt idx="2">
                  <c:v>4.809286898839138E-2</c:v>
                </c:pt>
                <c:pt idx="3">
                  <c:v>0.1011608623548922</c:v>
                </c:pt>
                <c:pt idx="4">
                  <c:v>1.9071310116086235E-2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8-4994-AB2C-0633719D5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1248771088"/>
        <c:axId val="1283799344"/>
      </c:barChart>
      <c:catAx>
        <c:axId val="124877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83799344"/>
        <c:crosses val="autoZero"/>
        <c:auto val="1"/>
        <c:lblAlgn val="ctr"/>
        <c:lblOffset val="100"/>
        <c:noMultiLvlLbl val="0"/>
      </c:catAx>
      <c:valAx>
        <c:axId val="12837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4877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44144003-08B8-D2F9-BEE1-1BE984EF51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241FCD4-BC39-D7C7-B76A-55CACF7AE7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847A3D-1E1A-453E-96C3-AA0B65EBE1EB}" type="datetimeFigureOut">
              <a:rPr lang="sv-SE" smtClean="0"/>
              <a:t>2026-10-25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5B385E6-510B-27D3-DF2F-E8B74371825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FAAA7C-7054-C913-48BB-FF26BA12E4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A332B-459D-4A47-B207-2583E458DA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695427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9BFC7-20ED-4045-9233-CA42A0154AB0}" type="datetimeFigureOut">
              <a:rPr lang="sv-SE" smtClean="0"/>
              <a:t>2026-10-25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E307B-97BF-4447-A770-0E2D830599E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885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6213" indent="-176213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60363" indent="-1841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36575" indent="-176213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20725" indent="-18415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896938" indent="-176213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E3808B-99D8-6880-B2DA-BBF96B32A9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500" y="1209680"/>
            <a:ext cx="11291888" cy="210502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4CB2532-4C98-BA76-369B-CE2FF10DB1D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4500" y="3614744"/>
            <a:ext cx="11291888" cy="1440000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56C4A8-C072-0675-7A4E-57F843E7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94BA-8CA1-43E9-846F-A1C05F12182D}" type="datetime1">
              <a:rPr lang="sv-SE" smtClean="0"/>
              <a:t>2026-10-25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4DEC1B-241F-9498-D597-747AF297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1EC771-122C-AEA4-361B-90D9FA1D0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7473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F5CA1CCF-1627-9A98-58DC-70006B19A4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ltGray">
          <a:xfrm>
            <a:off x="215900" y="228599"/>
            <a:ext cx="11749088" cy="56467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756C4A8-C072-0675-7A4E-57F843E77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C1D40-639A-4468-B5AA-B35F6F357341}" type="datetime1">
              <a:rPr lang="sv-SE" smtClean="0"/>
              <a:t>2026-10-25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4DEC1B-241F-9498-D597-747AF297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1EC771-122C-AEA4-361B-90D9FA1D0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600D3EE7-15EA-89F9-EA49-6CCD130B7A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500" y="1209680"/>
            <a:ext cx="11291888" cy="210502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3DE129-C0E0-1E4D-5F6B-5CBAB8EFC9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4500" y="3614744"/>
            <a:ext cx="11291888" cy="1440000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942063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5A2AE9-A914-E73C-84F4-C37CF9F79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500" y="1808163"/>
            <a:ext cx="11291888" cy="38496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8BD5DA4-4556-30BE-863B-CEC3C0919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4ABC3-54B2-4AAB-BDDB-3AA839E49310}" type="datetime1">
              <a:rPr lang="sv-SE" smtClean="0"/>
              <a:t>2026-10-25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1980EC4-4D11-EF83-B624-723DD2E7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D784BC2-3A5E-A85F-9A43-F5C137561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7C419A8-2D83-94C4-22F9-CCA8E37DE6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452438"/>
            <a:ext cx="11291888" cy="10842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3565049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D0A542-B440-F338-FC91-791758EA23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2020999"/>
            <a:ext cx="11291888" cy="2754312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sv-SE"/>
              <a:t>Avsnittsrubrik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2653A33-BB19-85CB-19CE-BAA414C415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4500" y="4802300"/>
            <a:ext cx="11291888" cy="855550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CBD24B2-2C87-9FA6-511C-EEC14B3D7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3CB05-455A-4ADC-B8CE-1997C6EE2C6B}" type="datetime1">
              <a:rPr lang="sv-SE" smtClean="0"/>
              <a:t>2026-10-25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EEA17A8-6586-3420-0322-EB938361B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AD8F61-CE14-CCAB-AD29-AC37AB235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234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48E172-E5C0-B960-CF99-BA2F24B1F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499" y="1825625"/>
            <a:ext cx="5418419" cy="3832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650C938-A335-D9FE-66C6-3614920D1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5496" y="1825625"/>
            <a:ext cx="5410892" cy="3832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069D903-BE80-16F0-2A19-1EE775F8F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B1295-B03C-4A78-9696-8348E63F0AF7}" type="datetime1">
              <a:rPr lang="sv-SE" smtClean="0"/>
              <a:t>2026-10-25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651D3F1-B715-0CBE-BFEE-AE2572462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5F0009-7FAF-C64B-3DB8-0E148753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819CC5B2-7B7E-B5E7-340A-4A33F06480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452438"/>
            <a:ext cx="11291888" cy="10842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079575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854CC55-1FC0-F31A-F30C-84EF2304D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089" y="1808163"/>
            <a:ext cx="5427586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8AFDC81-BF50-0EA8-9D7E-6836E5128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088" y="2600325"/>
            <a:ext cx="5416829" cy="30575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305E0DE-9CF3-410C-C330-37F87BE7C3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4739" y="1808163"/>
            <a:ext cx="5421649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14F56A1-FF4E-F478-4428-5FC4FFE453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4739" y="2600325"/>
            <a:ext cx="5421650" cy="30575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774DB09-23DB-7DD2-6CCA-C9898CCDB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6839-D92F-4BD3-B2A9-A9BA506E9C5E}" type="datetime1">
              <a:rPr lang="sv-SE" smtClean="0"/>
              <a:t>2026-10-25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6E14D96-FF0A-4BA8-6CD5-1D0A4B21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AAB43C5-F26B-FD65-ABC4-E8CB7DFFE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245501FB-4B9A-F648-2D2A-5103D2DC53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452438"/>
            <a:ext cx="11291888" cy="10842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44931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innehåll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9C6034-52F3-0B17-F748-27D9471B0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14CB5-2090-4D47-B90A-E443BFF6ABAA}" type="datetime1">
              <a:rPr lang="sv-SE" smtClean="0"/>
              <a:t>2026-10-25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A1643B3-93C5-F13A-17DB-351B6E64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8DD480A-212E-A77F-68A4-1062C0DA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2CD99249-45DF-8617-CA30-D0EE526DDE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ltGray">
          <a:xfrm>
            <a:off x="6096000" y="228600"/>
            <a:ext cx="5868988" cy="5646738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00610CFB-F7CC-9852-5535-53B043F09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452438"/>
            <a:ext cx="5450691" cy="10842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3EC636ED-1CFC-193B-A68C-EB91A56F7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4499" y="1825625"/>
            <a:ext cx="5418419" cy="3832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6157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4EE1F3A-8AC5-C62F-420E-C61CE7D62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F55AE-2B2F-400E-9612-CCE462099738}" type="datetime1">
              <a:rPr lang="sv-SE" smtClean="0"/>
              <a:t>2026-10-25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6443C24-F7E7-D15C-52DD-E912C0C16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6908986-82F6-E731-6676-4274D8509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BDD28CEF-7347-9370-9098-C834FF27DB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452438"/>
            <a:ext cx="11291888" cy="1084264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87336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6533111-DD6A-51B6-CCA7-0650BD02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02A6-0531-42A3-83FC-DD42D9FA439F}" type="datetime1">
              <a:rPr lang="sv-SE" smtClean="0"/>
              <a:t>2026-10-25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289DFC0-073F-75EA-44BE-0B5DAC0B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8C3A1E7-07C9-80DB-8961-E7E02C77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sp>
        <p:nvSpPr>
          <p:cNvPr id="5" name="Platshållare för bild 7">
            <a:extLst>
              <a:ext uri="{FF2B5EF4-FFF2-40B4-BE49-F238E27FC236}">
                <a16:creationId xmlns:a16="http://schemas.microsoft.com/office/drawing/2014/main" id="{9CAAEC43-E32B-9240-C246-2E5E877B7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ltGray">
          <a:xfrm>
            <a:off x="215900" y="228599"/>
            <a:ext cx="11749088" cy="56467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96299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6533111-DD6A-51B6-CCA7-0650BD02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02A6-0531-42A3-83FC-DD42D9FA439F}" type="datetime1">
              <a:rPr lang="sv-SE" smtClean="0"/>
              <a:t>2026-10-25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289DFC0-073F-75EA-44BE-0B5DAC0B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8C3A1E7-07C9-80DB-8961-E7E02C77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1086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BBF2E43-7577-D47B-7C6E-5FBEF39D1B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6533111-DD6A-51B6-CCA7-0650BD020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02A6-0531-42A3-83FC-DD42D9FA439F}" type="datetime1">
              <a:rPr lang="sv-SE" smtClean="0"/>
              <a:t>2026-10-25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289DFC0-073F-75EA-44BE-0B5DAC0BF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8C3A1E7-07C9-80DB-8961-E7E02C774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‹#›</a:t>
            </a:fld>
            <a:endParaRPr lang="sv-SE"/>
          </a:p>
        </p:txBody>
      </p:sp>
      <p:pic>
        <p:nvPicPr>
          <p:cNvPr id="5" name="Bildobjekt 4" descr="En bild som visar svart, mörker&#10;&#10;Automatiskt genererad beskrivning">
            <a:extLst>
              <a:ext uri="{FF2B5EF4-FFF2-40B4-BE49-F238E27FC236}">
                <a16:creationId xmlns:a16="http://schemas.microsoft.com/office/drawing/2014/main" id="{C0EBD792-482F-0BF4-AEEF-C322A7AAB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6393" y="2287236"/>
            <a:ext cx="3619213" cy="185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9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1A8378E-E4ED-D587-A637-78C4ED66A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8299"/>
            <a:ext cx="10515600" cy="10842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sv-SE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89789B8-D2E7-296B-1E8D-457CFBF02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08163"/>
            <a:ext cx="10515600" cy="38496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Nivå 1</a:t>
            </a:r>
          </a:p>
          <a:p>
            <a:pPr lvl="1"/>
            <a:r>
              <a:rPr lang="sv-SE"/>
              <a:t>Nivå 2</a:t>
            </a:r>
          </a:p>
          <a:p>
            <a:pPr lvl="2"/>
            <a:r>
              <a:rPr lang="sv-SE"/>
              <a:t>Nivå 3</a:t>
            </a:r>
          </a:p>
          <a:p>
            <a:pPr lvl="3"/>
            <a:r>
              <a:rPr lang="sv-SE"/>
              <a:t>Nivå 4</a:t>
            </a:r>
          </a:p>
          <a:p>
            <a:pPr lvl="4"/>
            <a:r>
              <a:rPr lang="sv-SE"/>
              <a:t>Nivå 5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2EEF150-B5A7-A67E-74FE-FD602ABCB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337150"/>
            <a:ext cx="180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875B3DB3-4296-476C-BE94-BC8F202957A5}" type="datetime1">
              <a:rPr lang="sv-SE" smtClean="0"/>
              <a:t>2026-10-25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DB6D5A-5FFF-81D5-F452-F77B8AB520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60000" y="6335024"/>
            <a:ext cx="7272000" cy="29225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77EAE50-900F-AFFA-4FAA-7BDB4F2AA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7012" y="6485400"/>
            <a:ext cx="1800000" cy="14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655E820F-A968-4FCB-8F7B-574C087D0881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13684BA9-3ADB-AE07-E1AB-D1353F050C90}"/>
              </a:ext>
            </a:extLst>
          </p:cNvPr>
          <p:cNvCxnSpPr>
            <a:cxnSpLocks/>
          </p:cNvCxnSpPr>
          <p:nvPr userDrawn="1"/>
        </p:nvCxnSpPr>
        <p:spPr>
          <a:xfrm>
            <a:off x="227013" y="6115050"/>
            <a:ext cx="11737975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objekt 14" descr="En bild som visar svart, mörker&#10;&#10;Automatiskt genererad beskrivning">
            <a:extLst>
              <a:ext uri="{FF2B5EF4-FFF2-40B4-BE49-F238E27FC236}">
                <a16:creationId xmlns:a16="http://schemas.microsoft.com/office/drawing/2014/main" id="{EA921736-777A-A2D9-55E7-D1DD98339D0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696354" y="6047922"/>
            <a:ext cx="1534899" cy="78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06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1" r:id="rId4"/>
    <p:sldLayoutId id="2147483652" r:id="rId5"/>
    <p:sldLayoutId id="2147483653" r:id="rId6"/>
    <p:sldLayoutId id="2147483656" r:id="rId7"/>
    <p:sldLayoutId id="2147483654" r:id="rId8"/>
    <p:sldLayoutId id="2147483658" r:id="rId9"/>
    <p:sldLayoutId id="2147483655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6713" indent="-366713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1115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Systemtypsnitt normalt"/>
        <a:buChar char="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44563" indent="-225425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68288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Systemtypsnitt normalt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11300" indent="-255588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36" userDrawn="1">
          <p15:clr>
            <a:srgbClr val="F26B43"/>
          </p15:clr>
        </p15:guide>
        <p15:guide id="4" pos="753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144" userDrawn="1">
          <p15:clr>
            <a:srgbClr val="F26B43"/>
          </p15:clr>
        </p15:guide>
        <p15:guide id="13" orient="horz" pos="4176" userDrawn="1">
          <p15:clr>
            <a:srgbClr val="F26B43"/>
          </p15:clr>
        </p15:guide>
        <p15:guide id="14" orient="horz" pos="3701" userDrawn="1">
          <p15:clr>
            <a:srgbClr val="F26B43"/>
          </p15:clr>
        </p15:guide>
        <p15:guide id="15" pos="280" userDrawn="1">
          <p15:clr>
            <a:srgbClr val="F26B43"/>
          </p15:clr>
        </p15:guide>
        <p15:guide id="16" pos="7393" userDrawn="1">
          <p15:clr>
            <a:srgbClr val="F26B43"/>
          </p15:clr>
        </p15:guide>
        <p15:guide id="17" orient="horz" pos="285" userDrawn="1">
          <p15:clr>
            <a:srgbClr val="F26B43"/>
          </p15:clr>
        </p15:guide>
        <p15:guide id="18" orient="horz" pos="3564" userDrawn="1">
          <p15:clr>
            <a:srgbClr val="F26B43"/>
          </p15:clr>
        </p15:guide>
        <p15:guide id="19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B02968CF-BA64-7CFA-C82E-B859E9B69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E52FD58-8FD1-81E4-D1A7-CF3F49252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81" y="814385"/>
            <a:ext cx="9335375" cy="5743016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E10547B2-2AC4-E671-8957-639F31898200}"/>
              </a:ext>
            </a:extLst>
          </p:cNvPr>
          <p:cNvSpPr txBox="1"/>
          <p:nvPr/>
        </p:nvSpPr>
        <p:spPr>
          <a:xfrm>
            <a:off x="367791" y="228600"/>
            <a:ext cx="10703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/>
              <a:t>RESULTAT FOLKOMRÖSTNINGEN I LEKSAND OM VÄGHÅLLNINGEN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800F289-936A-A324-3477-442941B7E790}"/>
              </a:ext>
            </a:extLst>
          </p:cNvPr>
          <p:cNvSpPr txBox="1"/>
          <p:nvPr/>
        </p:nvSpPr>
        <p:spPr>
          <a:xfrm>
            <a:off x="10209704" y="5466665"/>
            <a:ext cx="1914319" cy="12762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7A38C54-F983-D726-A486-8094073EA8AA}"/>
              </a:ext>
            </a:extLst>
          </p:cNvPr>
          <p:cNvSpPr txBox="1"/>
          <p:nvPr/>
        </p:nvSpPr>
        <p:spPr>
          <a:xfrm>
            <a:off x="10354429" y="1414360"/>
            <a:ext cx="1598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b="1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54ACF6B6-EE91-C013-4471-DD6CC69A3672}"/>
              </a:ext>
            </a:extLst>
          </p:cNvPr>
          <p:cNvSpPr txBox="1"/>
          <p:nvPr/>
        </p:nvSpPr>
        <p:spPr>
          <a:xfrm>
            <a:off x="10354428" y="1275860"/>
            <a:ext cx="1598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13 september</a:t>
            </a:r>
          </a:p>
          <a:p>
            <a:pPr algn="ctr"/>
            <a:r>
              <a:rPr lang="sv-SE" sz="20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93671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B172DF7-2170-A529-8D42-5D6F48769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2</a:t>
            </a:fld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D7942C6-3C54-8FBD-C92D-223D5A81B41E}"/>
              </a:ext>
            </a:extLst>
          </p:cNvPr>
          <p:cNvSpPr txBox="1"/>
          <p:nvPr/>
        </p:nvSpPr>
        <p:spPr>
          <a:xfrm>
            <a:off x="10750216" y="6154153"/>
            <a:ext cx="1341521" cy="5775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E7042FA-9D3F-C257-05E9-034CD9AD0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21" y="4579237"/>
            <a:ext cx="9627457" cy="182077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ED2C6F6-379D-B7A5-C512-11E9F5F44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267" y="1608051"/>
            <a:ext cx="3627541" cy="2735523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9682047-C34B-FB6A-BA03-A21408988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33157">
            <a:off x="8919013" y="449454"/>
            <a:ext cx="2620325" cy="37442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66C350D9-E971-2281-4B52-F673A3C24243}"/>
              </a:ext>
            </a:extLst>
          </p:cNvPr>
          <p:cNvSpPr txBox="1"/>
          <p:nvPr/>
        </p:nvSpPr>
        <p:spPr>
          <a:xfrm>
            <a:off x="227012" y="223824"/>
            <a:ext cx="6292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Folkomröstningen kom till via ett Folkinitiativ som samlade in namn. Det krävdes att 10% av Leksingarna skulle skriva på för att det skulle bli en Folkomröstning. Det blev det dubbla!</a:t>
            </a:r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76161AAC-E033-068F-3531-640037DB4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90220">
            <a:off x="6202140" y="492958"/>
            <a:ext cx="2260108" cy="336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58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DBB1-EACC-F660-6C89-B03F7D6CA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25259295-5DA8-4634-2F5B-829CD2AB6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3</a:t>
            </a:fld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62514EF-8130-1B08-2E6A-4D7A92ED0278}"/>
              </a:ext>
            </a:extLst>
          </p:cNvPr>
          <p:cNvSpPr txBox="1"/>
          <p:nvPr/>
        </p:nvSpPr>
        <p:spPr>
          <a:xfrm>
            <a:off x="10750216" y="6154153"/>
            <a:ext cx="1341521" cy="5775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BEF6988-5B16-A616-B1DE-B1F7E49D4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91" y="902248"/>
            <a:ext cx="9939725" cy="572715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11F32FF6-14F8-3A3F-D58D-14C87D3D8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262" y="96982"/>
            <a:ext cx="5909829" cy="64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43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952E3F2-73D1-7EE2-E5F9-82B4D1BAE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4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6628706-1A7D-10E7-1CC9-DC3517BD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111" y="3062499"/>
            <a:ext cx="6281496" cy="3566901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53C700D3-B16D-FFA4-0079-640C72D9261C}"/>
              </a:ext>
            </a:extLst>
          </p:cNvPr>
          <p:cNvSpPr txBox="1"/>
          <p:nvPr/>
        </p:nvSpPr>
        <p:spPr>
          <a:xfrm>
            <a:off x="1327339" y="401755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EDSHULT – ÅKERÖ – ÖVERMO mfl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87C49A3-2D72-D770-2DCD-75B78F3CB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92" y="3116179"/>
            <a:ext cx="5245857" cy="289960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B14AC33B-2A6A-8967-C4D3-A7748CF7F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76" y="1087950"/>
            <a:ext cx="8675819" cy="387369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9331BC8E-1158-B029-31B5-10A92D9DE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75" y="1519527"/>
            <a:ext cx="8675820" cy="40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93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3DA836B6-E625-85FF-29B6-0CEF328AB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5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0A5E955-61F9-6D62-EF14-D89CA613C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94109"/>
            <a:ext cx="5940972" cy="335009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E11F1351-660F-A9D9-6FAD-F1089D0F5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841" y="3091810"/>
            <a:ext cx="5495794" cy="2940732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FF44469D-32EB-6F89-53B3-0AFF6B4317D0}"/>
              </a:ext>
            </a:extLst>
          </p:cNvPr>
          <p:cNvSpPr txBox="1"/>
          <p:nvPr/>
        </p:nvSpPr>
        <p:spPr>
          <a:xfrm>
            <a:off x="1544426" y="563848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HÄRADSBYGDEN – HEDEN – DJURA mfl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50FD37-B5BB-FA5D-DFEE-278F5F63B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037" y="1331156"/>
            <a:ext cx="9862216" cy="440341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BE58E588-6C49-6CD2-A1D3-8AB494186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37" y="1834133"/>
            <a:ext cx="9730647" cy="41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8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8F48A4AF-BD3E-C448-5BBE-38F52276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6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44BF25D-EADB-B7DB-D982-BCFDE7B4B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2472" y="1112053"/>
            <a:ext cx="3595054" cy="5584005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58DC48E-0DD2-4710-49C3-1034FB97DF5C}"/>
              </a:ext>
            </a:extLst>
          </p:cNvPr>
          <p:cNvSpPr txBox="1"/>
          <p:nvPr/>
        </p:nvSpPr>
        <p:spPr>
          <a:xfrm>
            <a:off x="669496" y="761201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LEKSANDSNORET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0FFE264-8BD7-2FB9-1126-344A14CC9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39" y="1577077"/>
            <a:ext cx="7579504" cy="33842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9E5C40C2-4BC9-D16F-2966-12C34171F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11" y="1975213"/>
            <a:ext cx="7579504" cy="309125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C930C959-BE9A-FBA5-C181-C285F6FB4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488" y="2692362"/>
            <a:ext cx="6406036" cy="327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99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B7D2372-079B-4D31-62A0-A6D2E9E97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7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85F4556-B62E-490B-F6E0-76F96C206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673272"/>
            <a:ext cx="6135688" cy="395612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130D8C4E-26D9-550B-D0D8-A86994257374}"/>
              </a:ext>
            </a:extLst>
          </p:cNvPr>
          <p:cNvSpPr txBox="1"/>
          <p:nvPr/>
        </p:nvSpPr>
        <p:spPr>
          <a:xfrm>
            <a:off x="1321886" y="470668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LEKSAND ÖSTRA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C2FBC22-BCEE-30CD-08E1-1731B4A2A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12" y="2532648"/>
            <a:ext cx="5439779" cy="281109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E4001F7A-83AA-CF1E-E874-AD8DCB551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01" y="1182989"/>
            <a:ext cx="8549488" cy="38172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1D627318-C483-5F50-7B2F-240ECBC83C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01" y="1605848"/>
            <a:ext cx="8549488" cy="44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00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1CB01C74-E34F-BB82-6A5E-882080CDB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8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0B993DD-7014-D421-1F69-B99B70FE1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243" y="3783932"/>
            <a:ext cx="6676052" cy="2910205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88870936-5D05-26BA-B042-C66D1352010D}"/>
              </a:ext>
            </a:extLst>
          </p:cNvPr>
          <p:cNvSpPr txBox="1"/>
          <p:nvPr/>
        </p:nvSpPr>
        <p:spPr>
          <a:xfrm>
            <a:off x="1321886" y="470668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TÄLLBERG mfl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E96574C-4BAD-6F65-C81A-6DACBE6AA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56" y="3520148"/>
            <a:ext cx="4745007" cy="254731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B3240188-8E31-94F0-957B-8601F67FF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283" y="1570599"/>
            <a:ext cx="8671008" cy="38715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ED90326B-473C-D7E6-6D8E-260F10803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33" y="1990676"/>
            <a:ext cx="8719058" cy="35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63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A623C893-D8DD-DED6-C9AE-D5B1456F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9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70C5312-94E7-A92E-2DAE-EE4A094E3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1457" y="474141"/>
            <a:ext cx="4323887" cy="6155259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FDF802C-5E14-F0F1-9F19-D9CE166514A1}"/>
              </a:ext>
            </a:extLst>
          </p:cNvPr>
          <p:cNvSpPr txBox="1"/>
          <p:nvPr/>
        </p:nvSpPr>
        <p:spPr>
          <a:xfrm>
            <a:off x="225305" y="579666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LEKSAND VÄSTRA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B7B99C0-6572-6A46-D13D-809277BB4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565" y="3429000"/>
            <a:ext cx="5183680" cy="258678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6EB0969-62F8-DF35-F5B3-590D633DE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12" y="1576543"/>
            <a:ext cx="7172409" cy="320243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29BE709-3798-BB00-86F5-93BC8D6B2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305" y="2054775"/>
            <a:ext cx="7172410" cy="3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6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59D3E7B-5A03-15D6-465A-320BE4EC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10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A6F2EF2-BD28-C3C7-C27A-C2D494566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850" y="3171976"/>
            <a:ext cx="6257121" cy="3457423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149B4A1D-A846-0303-51F7-2CE20330D25F}"/>
              </a:ext>
            </a:extLst>
          </p:cNvPr>
          <p:cNvSpPr txBox="1"/>
          <p:nvPr/>
        </p:nvSpPr>
        <p:spPr>
          <a:xfrm>
            <a:off x="1426015" y="387529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INSJÖN ÖSTRA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51DF8B1-2C83-6777-8D0A-04AD5FA94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9" y="3136468"/>
            <a:ext cx="5546803" cy="2897214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39384D8F-6A50-A29E-8BFD-B1C5EFBDC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91" y="1969321"/>
            <a:ext cx="10084714" cy="447338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C0C375D-17AC-4ACA-860B-5E1A2695B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77" y="1421386"/>
            <a:ext cx="9875900" cy="44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92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FB985AB7-7E9D-45B6-1318-2F5D607C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11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5904458-36A0-76E5-3E5D-021287528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168" y="207075"/>
            <a:ext cx="3630607" cy="6571858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906602A1-3E92-6BE6-A89B-0D5A96954011}"/>
              </a:ext>
            </a:extLst>
          </p:cNvPr>
          <p:cNvSpPr txBox="1"/>
          <p:nvPr/>
        </p:nvSpPr>
        <p:spPr>
          <a:xfrm>
            <a:off x="115225" y="475176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INSJÖN VÄSTRA – ÅL-KILEN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FD8729A-D9D5-50FE-DA78-2559A8448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50" y="3085278"/>
            <a:ext cx="5765520" cy="297490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0AAFE4F8-02D6-3AAA-68E7-675F27470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30" y="1389859"/>
            <a:ext cx="7962441" cy="355517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B42B3D80-4B7F-87C1-0B26-C2166EE29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630" y="1831869"/>
            <a:ext cx="7876921" cy="33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3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536ABB4A-04B6-977F-EBF2-3AC09D8BA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12</a:t>
            </a:fld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1D2A102-90BB-7F3C-4BC8-8ED2DC1F4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6157" y="2975212"/>
            <a:ext cx="5898832" cy="3726907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DF8CD319-B08D-5CF1-48F6-E00EB080E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11" y="2859207"/>
            <a:ext cx="5490296" cy="2936058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8E437E86-155C-4A83-B166-95C41E92C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464" y="1176069"/>
            <a:ext cx="8622958" cy="385009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3E01CD3F-7936-9E5B-C90B-F713D75185F9}"/>
              </a:ext>
            </a:extLst>
          </p:cNvPr>
          <p:cNvSpPr txBox="1"/>
          <p:nvPr/>
        </p:nvSpPr>
        <p:spPr>
          <a:xfrm>
            <a:off x="1333917" y="477462"/>
            <a:ext cx="732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dirty="0"/>
              <a:t>SILJANSNÄS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3954C765-33F8-29CD-35C3-CE88F2DD78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64" y="1613498"/>
            <a:ext cx="8555504" cy="37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4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E9EA20BF-4F1A-0408-2CFE-6939B3C5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13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CD95CFD9-955E-329E-075E-70A95DE9F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79" y="160518"/>
            <a:ext cx="9563635" cy="653696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9B447330-8DEC-FE87-886E-CDA03A472930}"/>
              </a:ext>
            </a:extLst>
          </p:cNvPr>
          <p:cNvSpPr txBox="1"/>
          <p:nvPr/>
        </p:nvSpPr>
        <p:spPr>
          <a:xfrm>
            <a:off x="10727140" y="6155140"/>
            <a:ext cx="1237848" cy="7028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1478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tshållare för innehåll 7">
            <a:extLst>
              <a:ext uri="{FF2B5EF4-FFF2-40B4-BE49-F238E27FC236}">
                <a16:creationId xmlns:a16="http://schemas.microsoft.com/office/drawing/2014/main" id="{A442BF1B-3C95-F809-601C-FBC8406F1E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705490"/>
              </p:ext>
            </p:extLst>
          </p:nvPr>
        </p:nvGraphicFramePr>
        <p:xfrm>
          <a:off x="450056" y="979614"/>
          <a:ext cx="10985500" cy="5427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7014">
                  <a:extLst>
                    <a:ext uri="{9D8B030D-6E8A-4147-A177-3AD203B41FA5}">
                      <a16:colId xmlns:a16="http://schemas.microsoft.com/office/drawing/2014/main" val="2354581178"/>
                    </a:ext>
                  </a:extLst>
                </a:gridCol>
                <a:gridCol w="1951167">
                  <a:extLst>
                    <a:ext uri="{9D8B030D-6E8A-4147-A177-3AD203B41FA5}">
                      <a16:colId xmlns:a16="http://schemas.microsoft.com/office/drawing/2014/main" val="2868567500"/>
                    </a:ext>
                  </a:extLst>
                </a:gridCol>
                <a:gridCol w="1717319">
                  <a:extLst>
                    <a:ext uri="{9D8B030D-6E8A-4147-A177-3AD203B41FA5}">
                      <a16:colId xmlns:a16="http://schemas.microsoft.com/office/drawing/2014/main" val="3117057177"/>
                    </a:ext>
                  </a:extLst>
                </a:gridCol>
              </a:tblGrid>
              <a:tr h="671097">
                <a:tc>
                  <a:txBody>
                    <a:bodyPr/>
                    <a:lstStyle/>
                    <a:p>
                      <a:r>
                        <a:rPr lang="sv-SE" dirty="0"/>
                        <a:t>Fråga och svarsalternativ  </a:t>
                      </a:r>
                    </a:p>
                    <a:p>
                      <a:r>
                        <a:rPr lang="sv-SE" sz="18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Bör kommunen verka för att kunna erbjuda stöd till enskilda vägar enligt gällande rätt, regelverk och avtal?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Andel av deltagande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54890"/>
                  </a:ext>
                </a:extLst>
              </a:tr>
              <a:tr h="6710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/>
                        <a:t>Alternativ 1 </a:t>
                      </a:r>
                      <a:r>
                        <a:rPr lang="sv-SE" dirty="0"/>
                        <a:t>- </a:t>
                      </a:r>
                      <a:r>
                        <a:rPr lang="sv-S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Ja, men åtagandet får inte innebära neddragning av kommunal välfärd och/eller skattehöjning.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37,47 %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354976"/>
                  </a:ext>
                </a:extLst>
              </a:tr>
              <a:tr h="6710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 dirty="0"/>
                        <a:t>Alternativ 2 </a:t>
                      </a:r>
                      <a:r>
                        <a:rPr lang="sv-SE" dirty="0"/>
                        <a:t>- </a:t>
                      </a:r>
                      <a:r>
                        <a:rPr lang="sv-S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Ja, även om åtagandet innebär neddragning av kommunal välfärd och/eller skattehöjning.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45,15 %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405566"/>
                  </a:ext>
                </a:extLst>
              </a:tr>
              <a:tr h="671097">
                <a:tc>
                  <a:txBody>
                    <a:bodyPr/>
                    <a:lstStyle/>
                    <a:p>
                      <a:r>
                        <a:rPr lang="sv-SE" b="1" dirty="0"/>
                        <a:t>Alternativ 3 </a:t>
                      </a:r>
                      <a:r>
                        <a:rPr lang="sv-SE" dirty="0"/>
                        <a:t>- </a:t>
                      </a:r>
                      <a:r>
                        <a:rPr lang="sv-S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Nej, jag anser att vägs ägare ska stå för kostnaderna.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5,26 %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78196"/>
                  </a:ext>
                </a:extLst>
              </a:tr>
              <a:tr h="671097">
                <a:tc>
                  <a:txBody>
                    <a:bodyPr/>
                    <a:lstStyle/>
                    <a:p>
                      <a:r>
                        <a:rPr lang="sv-SE" b="1" dirty="0"/>
                        <a:t>Alternativ 4 </a:t>
                      </a:r>
                      <a:r>
                        <a:rPr lang="sv-SE" dirty="0"/>
                        <a:t>– </a:t>
                      </a:r>
                      <a:r>
                        <a:rPr lang="sv-S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Avstår.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11,04 %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505040"/>
                  </a:ext>
                </a:extLst>
              </a:tr>
              <a:tr h="671097">
                <a:tc>
                  <a:txBody>
                    <a:bodyPr/>
                    <a:lstStyle/>
                    <a:p>
                      <a:r>
                        <a:rPr lang="sv-SE" b="1" dirty="0"/>
                        <a:t>Underkända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1,08 %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205076"/>
                  </a:ext>
                </a:extLst>
              </a:tr>
              <a:tr h="671097">
                <a:tc>
                  <a:txBody>
                    <a:bodyPr/>
                    <a:lstStyle/>
                    <a:p>
                      <a:r>
                        <a:rPr lang="sv-SE" b="1" dirty="0"/>
                        <a:t>Totalt</a:t>
                      </a:r>
                      <a:r>
                        <a:rPr lang="sv-SE" dirty="0"/>
                        <a:t> (av 13157 röstberättigade)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9393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100 % </a:t>
                      </a:r>
                    </a:p>
                    <a:p>
                      <a:pPr algn="ctr"/>
                      <a:r>
                        <a:rPr lang="sv-SE" dirty="0"/>
                        <a:t>(71,39 %)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24833"/>
                  </a:ext>
                </a:extLst>
              </a:tr>
            </a:tbl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41DEE9C-F9F4-9AB3-44DB-03D42277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14</a:t>
            </a:fld>
            <a:endParaRPr lang="sv-SE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12022F20-BBBB-03CB-C99F-A84E7FE78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56" y="105517"/>
            <a:ext cx="11291888" cy="755876"/>
          </a:xfrm>
        </p:spPr>
        <p:txBody>
          <a:bodyPr/>
          <a:lstStyle/>
          <a:p>
            <a:r>
              <a:rPr lang="sv-SE" dirty="0"/>
              <a:t>Resultat av folkomröstningen</a:t>
            </a:r>
          </a:p>
        </p:txBody>
      </p:sp>
    </p:spTree>
    <p:extLst>
      <p:ext uri="{BB962C8B-B14F-4D97-AF65-F5344CB8AC3E}">
        <p14:creationId xmlns:p14="http://schemas.microsoft.com/office/powerpoint/2010/main" val="19255615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373F33EF-EF62-5B81-7A26-5F45864984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1506292"/>
              </p:ext>
            </p:extLst>
          </p:nvPr>
        </p:nvGraphicFramePr>
        <p:xfrm>
          <a:off x="444500" y="1808163"/>
          <a:ext cx="1129188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2972">
                  <a:extLst>
                    <a:ext uri="{9D8B030D-6E8A-4147-A177-3AD203B41FA5}">
                      <a16:colId xmlns:a16="http://schemas.microsoft.com/office/drawing/2014/main" val="2445264496"/>
                    </a:ext>
                  </a:extLst>
                </a:gridCol>
                <a:gridCol w="2822972">
                  <a:extLst>
                    <a:ext uri="{9D8B030D-6E8A-4147-A177-3AD203B41FA5}">
                      <a16:colId xmlns:a16="http://schemas.microsoft.com/office/drawing/2014/main" val="3699574246"/>
                    </a:ext>
                  </a:extLst>
                </a:gridCol>
                <a:gridCol w="2822972">
                  <a:extLst>
                    <a:ext uri="{9D8B030D-6E8A-4147-A177-3AD203B41FA5}">
                      <a16:colId xmlns:a16="http://schemas.microsoft.com/office/drawing/2014/main" val="36687219"/>
                    </a:ext>
                  </a:extLst>
                </a:gridCol>
                <a:gridCol w="2822972">
                  <a:extLst>
                    <a:ext uri="{9D8B030D-6E8A-4147-A177-3AD203B41FA5}">
                      <a16:colId xmlns:a16="http://schemas.microsoft.com/office/drawing/2014/main" val="3031253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Valdistrikt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Antal röstberättigade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Antal röstande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Andel röstande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8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v-SE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Edshult</a:t>
                      </a: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- Åkerö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73,1%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3329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Häradsbygden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77,4%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323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Leksandsnoret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53,8%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1262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Leksand Ö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78,5%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6583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Tällberg m.fl.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73,6%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0607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Leksand V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1884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65,9%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81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Insjön Ö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73,9%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9032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Insjön V - Ål-Kilen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67,0%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7581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Siljansnäs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80,6%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0597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Leksand totalt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13157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9393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71,4%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6332261"/>
                  </a:ext>
                </a:extLst>
              </a:tr>
            </a:tbl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B80F036-1C8F-9701-38A6-2D83447CC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15</a:t>
            </a:fld>
            <a:endParaRPr lang="sv-SE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85A762C3-EDD4-EF77-27F1-154066DA9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Valdeltagande per distrikt</a:t>
            </a:r>
          </a:p>
        </p:txBody>
      </p:sp>
    </p:spTree>
    <p:extLst>
      <p:ext uri="{BB962C8B-B14F-4D97-AF65-F5344CB8AC3E}">
        <p14:creationId xmlns:p14="http://schemas.microsoft.com/office/powerpoint/2010/main" val="862242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B2643DAC-649E-2F37-37A8-C894DD79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E820F-A968-4FCB-8F7B-574C087D0881}" type="slidenum">
              <a:rPr lang="sv-SE" smtClean="0"/>
              <a:t>16</a:t>
            </a:fld>
            <a:endParaRPr lang="sv-SE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7D0E325-4DF7-F715-501C-06CFFF248B5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563849"/>
              </p:ext>
            </p:extLst>
          </p:nvPr>
        </p:nvGraphicFramePr>
        <p:xfrm>
          <a:off x="439304" y="97866"/>
          <a:ext cx="2915762" cy="1846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01EF9AF-443D-41E2-98DE-C8A86DB76E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419402"/>
              </p:ext>
            </p:extLst>
          </p:nvPr>
        </p:nvGraphicFramePr>
        <p:xfrm>
          <a:off x="445509" y="2156149"/>
          <a:ext cx="2910653" cy="1848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DED46CA-782A-42B4-BE5A-8E661AE8B3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6484098"/>
              </p:ext>
            </p:extLst>
          </p:nvPr>
        </p:nvGraphicFramePr>
        <p:xfrm>
          <a:off x="4640673" y="96133"/>
          <a:ext cx="2910653" cy="18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ABCBE6E-F58E-46EE-A4AB-FFBD4EEB41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681304"/>
              </p:ext>
            </p:extLst>
          </p:nvPr>
        </p:nvGraphicFramePr>
        <p:xfrm>
          <a:off x="4640672" y="2160187"/>
          <a:ext cx="2910653" cy="18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E232C52-E61F-49AB-82A7-9B8A76E6BB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1643400"/>
              </p:ext>
            </p:extLst>
          </p:nvPr>
        </p:nvGraphicFramePr>
        <p:xfrm>
          <a:off x="8521268" y="98273"/>
          <a:ext cx="2910653" cy="1842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EC502F2-B41D-492D-991A-37E42199FC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308124"/>
              </p:ext>
            </p:extLst>
          </p:nvPr>
        </p:nvGraphicFramePr>
        <p:xfrm>
          <a:off x="8521268" y="2160187"/>
          <a:ext cx="2918317" cy="1844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6A0F183-C4FA-47D7-A1E0-4023EFFC62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619423"/>
              </p:ext>
            </p:extLst>
          </p:nvPr>
        </p:nvGraphicFramePr>
        <p:xfrm>
          <a:off x="439304" y="4224241"/>
          <a:ext cx="2913208" cy="184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EECFEB5C-1BB2-4FEE-8F82-0D1C3CFE2D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873910"/>
              </p:ext>
            </p:extLst>
          </p:nvPr>
        </p:nvGraphicFramePr>
        <p:xfrm>
          <a:off x="4643227" y="4224240"/>
          <a:ext cx="2908098" cy="184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8A277A06-3545-481C-86D5-2272B64D5C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992258"/>
              </p:ext>
            </p:extLst>
          </p:nvPr>
        </p:nvGraphicFramePr>
        <p:xfrm>
          <a:off x="8526377" y="4224240"/>
          <a:ext cx="2913208" cy="1840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433508754"/>
      </p:ext>
    </p:extLst>
  </p:cSld>
  <p:clrMapOvr>
    <a:masterClrMapping/>
  </p:clrMapOvr>
</p:sld>
</file>

<file path=ppt/theme/theme1.xml><?xml version="1.0" encoding="utf-8"?>
<a:theme xmlns:a="http://schemas.openxmlformats.org/drawingml/2006/main" name="Leksands kommun">
  <a:themeElements>
    <a:clrScheme name="Leksands_kommun_Colors">
      <a:dk1>
        <a:srgbClr val="000000"/>
      </a:dk1>
      <a:lt1>
        <a:srgbClr val="FFFFFF"/>
      </a:lt1>
      <a:dk2>
        <a:srgbClr val="003E65"/>
      </a:dk2>
      <a:lt2>
        <a:srgbClr val="E5E5E5"/>
      </a:lt2>
      <a:accent1>
        <a:srgbClr val="336699"/>
      </a:accent1>
      <a:accent2>
        <a:srgbClr val="FDC72F"/>
      </a:accent2>
      <a:accent3>
        <a:srgbClr val="6C757D"/>
      </a:accent3>
      <a:accent4>
        <a:srgbClr val="D24241"/>
      </a:accent4>
      <a:accent5>
        <a:srgbClr val="157EA8"/>
      </a:accent5>
      <a:accent6>
        <a:srgbClr val="6B7E0C"/>
      </a:accent6>
      <a:hlink>
        <a:srgbClr val="336699"/>
      </a:hlink>
      <a:folHlink>
        <a:srgbClr val="D24241"/>
      </a:folHlink>
    </a:clrScheme>
    <a:fontScheme name="Leksands_kommun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10200295-088C-47FF-8F0F-09BDB0D93B20}" vid="{605A4946-5CA8-47E7-9D18-7592FCF3D599}"/>
    </a:ext>
  </a:extLst>
</a:theme>
</file>

<file path=ppt/theme/theme2.xml><?xml version="1.0" encoding="utf-8"?>
<a:theme xmlns:a="http://schemas.openxmlformats.org/drawingml/2006/main" name="Office-tema">
  <a:themeElements>
    <a:clrScheme name="Leksands_kommun_Colors">
      <a:dk1>
        <a:srgbClr val="000000"/>
      </a:dk1>
      <a:lt1>
        <a:srgbClr val="FFFFFF"/>
      </a:lt1>
      <a:dk2>
        <a:srgbClr val="003E65"/>
      </a:dk2>
      <a:lt2>
        <a:srgbClr val="E5E5E5"/>
      </a:lt2>
      <a:accent1>
        <a:srgbClr val="336699"/>
      </a:accent1>
      <a:accent2>
        <a:srgbClr val="FDC72F"/>
      </a:accent2>
      <a:accent3>
        <a:srgbClr val="6C757D"/>
      </a:accent3>
      <a:accent4>
        <a:srgbClr val="D24241"/>
      </a:accent4>
      <a:accent5>
        <a:srgbClr val="157EA8"/>
      </a:accent5>
      <a:accent6>
        <a:srgbClr val="6B7E0C"/>
      </a:accent6>
      <a:hlink>
        <a:srgbClr val="336699"/>
      </a:hlink>
      <a:folHlink>
        <a:srgbClr val="D24241"/>
      </a:folHlink>
    </a:clrScheme>
    <a:fontScheme name="Leksands_kommun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Leksands_kommun_Colors">
      <a:dk1>
        <a:srgbClr val="000000"/>
      </a:dk1>
      <a:lt1>
        <a:srgbClr val="FFFFFF"/>
      </a:lt1>
      <a:dk2>
        <a:srgbClr val="003E65"/>
      </a:dk2>
      <a:lt2>
        <a:srgbClr val="E5E5E5"/>
      </a:lt2>
      <a:accent1>
        <a:srgbClr val="336699"/>
      </a:accent1>
      <a:accent2>
        <a:srgbClr val="FDC72F"/>
      </a:accent2>
      <a:accent3>
        <a:srgbClr val="6C757D"/>
      </a:accent3>
      <a:accent4>
        <a:srgbClr val="D24241"/>
      </a:accent4>
      <a:accent5>
        <a:srgbClr val="157EA8"/>
      </a:accent5>
      <a:accent6>
        <a:srgbClr val="6B7E0C"/>
      </a:accent6>
      <a:hlink>
        <a:srgbClr val="336699"/>
      </a:hlink>
      <a:folHlink>
        <a:srgbClr val="D24241"/>
      </a:folHlink>
    </a:clrScheme>
    <a:fontScheme name="Leksands_kommun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19354</TotalTime>
  <Words>294</Words>
  <Application>Microsoft Office PowerPoint</Application>
  <PresentationFormat>Bredbild</PresentationFormat>
  <Paragraphs>107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1" baseType="lpstr">
      <vt:lpstr>Aptos Narrow</vt:lpstr>
      <vt:lpstr>Arial</vt:lpstr>
      <vt:lpstr>Calibri</vt:lpstr>
      <vt:lpstr>Systemtypsnitt normalt</vt:lpstr>
      <vt:lpstr>Leksands kommun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Resultat av folkomröstningen</vt:lpstr>
      <vt:lpstr>Valdeltagande per distrikt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Bond</dc:creator>
  <cp:lastModifiedBy>Peo Nordlöf</cp:lastModifiedBy>
  <cp:revision>47</cp:revision>
  <cp:lastPrinted>2026-06-04T14:45:24Z</cp:lastPrinted>
  <dcterms:created xsi:type="dcterms:W3CDTF">2024-04-10T12:08:41Z</dcterms:created>
  <dcterms:modified xsi:type="dcterms:W3CDTF">2026-10-25T11:40:35Z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34319f9-8141-436e-b9e2-db008c73889e_Enabled">
    <vt:lpwstr>true</vt:lpwstr>
  </property>
  <property fmtid="{D5CDD505-2E9C-101B-9397-08002B2CF9AE}" pid="3" name="MSIP_Label_234319f9-8141-436e-b9e2-db008c73889e_SetDate">
    <vt:lpwstr>2026-09-24T11:11:21Z</vt:lpwstr>
  </property>
  <property fmtid="{D5CDD505-2E9C-101B-9397-08002B2CF9AE}" pid="4" name="MSIP_Label_234319f9-8141-436e-b9e2-db008c73889e_Method">
    <vt:lpwstr>Standard</vt:lpwstr>
  </property>
  <property fmtid="{D5CDD505-2E9C-101B-9397-08002B2CF9AE}" pid="5" name="MSIP_Label_234319f9-8141-436e-b9e2-db008c73889e_Name">
    <vt:lpwstr>defa4170-0d19-0005-0004-bc88714345d2</vt:lpwstr>
  </property>
  <property fmtid="{D5CDD505-2E9C-101B-9397-08002B2CF9AE}" pid="6" name="MSIP_Label_234319f9-8141-436e-b9e2-db008c73889e_SiteId">
    <vt:lpwstr>458233a2-32f2-473b-899c-3b9408bde6f6</vt:lpwstr>
  </property>
  <property fmtid="{D5CDD505-2E9C-101B-9397-08002B2CF9AE}" pid="7" name="MSIP_Label_234319f9-8141-436e-b9e2-db008c73889e_ActionId">
    <vt:lpwstr>bbc522a8-b867-4f57-a710-2f91208bb7d9</vt:lpwstr>
  </property>
  <property fmtid="{D5CDD505-2E9C-101B-9397-08002B2CF9AE}" pid="8" name="MSIP_Label_234319f9-8141-436e-b9e2-db008c73889e_ContentBits">
    <vt:lpwstr>0</vt:lpwstr>
  </property>
  <property fmtid="{D5CDD505-2E9C-101B-9397-08002B2CF9AE}" pid="9" name="MSIP_Label_234319f9-8141-436e-b9e2-db008c73889e_Tag">
    <vt:lpwstr>10, 3, 0, 1</vt:lpwstr>
  </property>
</Properties>
</file>